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15"/>
  </p:notesMasterIdLst>
  <p:sldIdLst>
    <p:sldId id="2147473531" r:id="rId3"/>
    <p:sldId id="2147473533" r:id="rId4"/>
    <p:sldId id="2147473513" r:id="rId5"/>
    <p:sldId id="2147473514" r:id="rId6"/>
    <p:sldId id="2147473529" r:id="rId7"/>
    <p:sldId id="279" r:id="rId8"/>
    <p:sldId id="2147473498" r:id="rId9"/>
    <p:sldId id="2147473527" r:id="rId10"/>
    <p:sldId id="2147473532" r:id="rId11"/>
    <p:sldId id="2147473516" r:id="rId12"/>
    <p:sldId id="301" r:id="rId13"/>
    <p:sldId id="303"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04" autoAdjust="0"/>
  </p:normalViewPr>
  <p:slideViewPr>
    <p:cSldViewPr snapToGrid="0">
      <p:cViewPr varScale="1">
        <p:scale>
          <a:sx n="103" d="100"/>
          <a:sy n="103" d="100"/>
        </p:scale>
        <p:origin x="426" y="150"/>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4E4C9D-4A54-40D9-A0EB-0F5D8834B89D}" type="datetimeFigureOut">
              <a:rPr lang="en-GB" smtClean="0"/>
              <a:t>17/02/2025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E447C9-B899-4A6F-A15D-6C9F302901BC}" type="slidenum">
              <a:rPr lang="en-GB" smtClean="0"/>
              <a:t>‹#›</a:t>
            </a:fld>
            <a:endParaRPr lang="en-GB"/>
          </a:p>
        </p:txBody>
      </p:sp>
    </p:spTree>
    <p:extLst>
      <p:ext uri="{BB962C8B-B14F-4D97-AF65-F5344CB8AC3E}">
        <p14:creationId xmlns:p14="http://schemas.microsoft.com/office/powerpoint/2010/main" val="3685040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BDAC48-05FB-453E-9232-17D10994A94C}" type="datetime1">
              <a:rPr lang="en-GB" smtClean="0"/>
              <a:t>17/02/2025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4EDF67-18F1-4E70-A807-71C9BB4333C2}" type="slidenum">
              <a:rPr lang="en-GB" smtClean="0"/>
              <a:t>‹#›</a:t>
            </a:fld>
            <a:endParaRPr lang="en-GB"/>
          </a:p>
        </p:txBody>
      </p:sp>
    </p:spTree>
    <p:extLst>
      <p:ext uri="{BB962C8B-B14F-4D97-AF65-F5344CB8AC3E}">
        <p14:creationId xmlns:p14="http://schemas.microsoft.com/office/powerpoint/2010/main" val="1761834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0B4BF0-8CE7-4E16-9D11-643C671843F8}" type="datetime1">
              <a:rPr lang="en-GB" smtClean="0"/>
              <a:t>17/02/2025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4EDF67-18F1-4E70-A807-71C9BB4333C2}" type="slidenum">
              <a:rPr lang="en-GB" smtClean="0"/>
              <a:t>‹#›</a:t>
            </a:fld>
            <a:endParaRPr lang="en-GB"/>
          </a:p>
        </p:txBody>
      </p:sp>
    </p:spTree>
    <p:extLst>
      <p:ext uri="{BB962C8B-B14F-4D97-AF65-F5344CB8AC3E}">
        <p14:creationId xmlns:p14="http://schemas.microsoft.com/office/powerpoint/2010/main" val="3649576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97876F4-8880-4E2B-AF57-B11A39E21269}" type="datetime1">
              <a:rPr lang="en-GB" smtClean="0"/>
              <a:t>17/02/2025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4EDF67-18F1-4E70-A807-71C9BB4333C2}" type="slidenum">
              <a:rPr lang="en-GB" smtClean="0"/>
              <a:t>‹#›</a:t>
            </a:fld>
            <a:endParaRPr lang="en-GB"/>
          </a:p>
        </p:txBody>
      </p:sp>
    </p:spTree>
    <p:extLst>
      <p:ext uri="{BB962C8B-B14F-4D97-AF65-F5344CB8AC3E}">
        <p14:creationId xmlns:p14="http://schemas.microsoft.com/office/powerpoint/2010/main" val="2807402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2"/>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6FC33464-0FEC-68D9-AA1F-C29BB74A0C9B}"/>
              </a:ext>
            </a:extLst>
          </p:cNvPr>
          <p:cNvSpPr/>
          <p:nvPr userDrawn="1"/>
        </p:nvSpPr>
        <p:spPr>
          <a:xfrm>
            <a:off x="0" y="0"/>
            <a:ext cx="12192000" cy="16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18BE5B0C-C28C-9063-C2B2-DF97255C48C4}"/>
              </a:ext>
            </a:extLst>
          </p:cNvPr>
          <p:cNvSpPr>
            <a:spLocks noGrp="1"/>
          </p:cNvSpPr>
          <p:nvPr>
            <p:ph type="ctrTitle"/>
          </p:nvPr>
        </p:nvSpPr>
        <p:spPr>
          <a:xfrm>
            <a:off x="453600" y="1947920"/>
            <a:ext cx="5371200" cy="1961679"/>
          </a:xfrm>
        </p:spPr>
        <p:txBody>
          <a:bodyPr anchor="b">
            <a:normAutofit/>
          </a:bodyPr>
          <a:lstStyle>
            <a:lvl1pPr algn="l">
              <a:defRPr sz="2400">
                <a:solidFill>
                  <a:schemeClr val="bg1"/>
                </a:solidFill>
              </a:defRPr>
            </a:lvl1pPr>
          </a:lstStyle>
          <a:p>
            <a:r>
              <a:rPr lang="en-GB" dirty="0"/>
              <a:t>Click to edit Master title style</a:t>
            </a:r>
          </a:p>
        </p:txBody>
      </p:sp>
      <p:sp>
        <p:nvSpPr>
          <p:cNvPr id="3" name="Subtitle 2">
            <a:extLst>
              <a:ext uri="{FF2B5EF4-FFF2-40B4-BE49-F238E27FC236}">
                <a16:creationId xmlns:a16="http://schemas.microsoft.com/office/drawing/2014/main" id="{092E6076-F0F7-D954-8553-8E27913E9B57}"/>
              </a:ext>
            </a:extLst>
          </p:cNvPr>
          <p:cNvSpPr>
            <a:spLocks noGrp="1"/>
          </p:cNvSpPr>
          <p:nvPr>
            <p:ph type="subTitle" idx="1"/>
          </p:nvPr>
        </p:nvSpPr>
        <p:spPr>
          <a:xfrm>
            <a:off x="453600" y="4204800"/>
            <a:ext cx="5371200" cy="1053000"/>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607A4F4E-EBD0-4398-E5CA-33B458F86DB2}"/>
              </a:ext>
            </a:extLst>
          </p:cNvPr>
          <p:cNvSpPr>
            <a:spLocks noGrp="1"/>
          </p:cNvSpPr>
          <p:nvPr>
            <p:ph type="dt" sz="half" idx="10"/>
          </p:nvPr>
        </p:nvSpPr>
        <p:spPr/>
        <p:txBody>
          <a:bodyPr/>
          <a:lstStyle>
            <a:lvl1pPr>
              <a:defRPr>
                <a:solidFill>
                  <a:schemeClr val="bg1"/>
                </a:solidFill>
              </a:defRPr>
            </a:lvl1pPr>
          </a:lstStyle>
          <a:p>
            <a:fld id="{E8FB2C52-EA41-6F47-9888-AA140085CA19}" type="datetimeFigureOut">
              <a:rPr lang="en-GB" smtClean="0"/>
              <a:pPr/>
              <a:t>17/02/2025</a:t>
            </a:fld>
            <a:endParaRPr lang="en-GB" dirty="0"/>
          </a:p>
        </p:txBody>
      </p:sp>
      <p:sp>
        <p:nvSpPr>
          <p:cNvPr id="5" name="Footer Placeholder 4">
            <a:extLst>
              <a:ext uri="{FF2B5EF4-FFF2-40B4-BE49-F238E27FC236}">
                <a16:creationId xmlns:a16="http://schemas.microsoft.com/office/drawing/2014/main" id="{3B344787-EC7B-7C8D-8914-F29CB9D1C93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AC8770B7-D587-3A7E-4AEE-8026B5CFA727}"/>
              </a:ext>
            </a:extLst>
          </p:cNvPr>
          <p:cNvSpPr>
            <a:spLocks noGrp="1"/>
          </p:cNvSpPr>
          <p:nvPr>
            <p:ph type="sldNum" sz="quarter" idx="12"/>
          </p:nvPr>
        </p:nvSpPr>
        <p:spPr/>
        <p:txBody>
          <a:bodyPr/>
          <a:lstStyle>
            <a:lvl1pPr>
              <a:defRPr>
                <a:solidFill>
                  <a:schemeClr val="bg1"/>
                </a:solidFill>
              </a:defRPr>
            </a:lvl1pPr>
          </a:lstStyle>
          <a:p>
            <a:fld id="{2052134C-DD39-9A46-9E9D-A910E1364561}" type="slidenum">
              <a:rPr lang="en-GB" smtClean="0"/>
              <a:pPr/>
              <a:t>‹#›</a:t>
            </a:fld>
            <a:endParaRPr lang="en-GB"/>
          </a:p>
        </p:txBody>
      </p:sp>
      <p:sp>
        <p:nvSpPr>
          <p:cNvPr id="10" name="Title 1">
            <a:extLst>
              <a:ext uri="{FF2B5EF4-FFF2-40B4-BE49-F238E27FC236}">
                <a16:creationId xmlns:a16="http://schemas.microsoft.com/office/drawing/2014/main" id="{CEFCA30A-4A91-AE7F-9BBE-45B4C84DB326}"/>
              </a:ext>
            </a:extLst>
          </p:cNvPr>
          <p:cNvSpPr txBox="1">
            <a:spLocks/>
          </p:cNvSpPr>
          <p:nvPr userDrawn="1"/>
        </p:nvSpPr>
        <p:spPr>
          <a:xfrm>
            <a:off x="370298" y="5735638"/>
            <a:ext cx="2819302" cy="72532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400" b="1" kern="1200">
                <a:solidFill>
                  <a:schemeClr val="bg1"/>
                </a:solidFill>
                <a:latin typeface="Arial" panose="020B0604020202020204" pitchFamily="34" charset="0"/>
                <a:ea typeface="+mj-ea"/>
                <a:cs typeface="Arial" panose="020B0604020202020204" pitchFamily="34" charset="0"/>
              </a:defRPr>
            </a:lvl1pPr>
          </a:lstStyle>
          <a:p>
            <a:r>
              <a:rPr lang="en-GB" sz="2200" dirty="0"/>
              <a:t>Working together</a:t>
            </a:r>
            <a:br>
              <a:rPr lang="en-GB" sz="2200" b="0" dirty="0"/>
            </a:br>
            <a:r>
              <a:rPr lang="en-GB" sz="2200" b="0" dirty="0"/>
              <a:t>for a healthier future</a:t>
            </a:r>
          </a:p>
        </p:txBody>
      </p:sp>
      <p:grpSp>
        <p:nvGrpSpPr>
          <p:cNvPr id="22" name="Group 21">
            <a:extLst>
              <a:ext uri="{FF2B5EF4-FFF2-40B4-BE49-F238E27FC236}">
                <a16:creationId xmlns:a16="http://schemas.microsoft.com/office/drawing/2014/main" id="{43569E4E-A10F-F5FC-5F9D-47AD78A780C1}"/>
              </a:ext>
            </a:extLst>
          </p:cNvPr>
          <p:cNvGrpSpPr/>
          <p:nvPr userDrawn="1"/>
        </p:nvGrpSpPr>
        <p:grpSpPr>
          <a:xfrm>
            <a:off x="6102830" y="694065"/>
            <a:ext cx="4699112" cy="5970259"/>
            <a:chOff x="6102830" y="694065"/>
            <a:chExt cx="4699112" cy="5970259"/>
          </a:xfrm>
        </p:grpSpPr>
        <p:grpSp>
          <p:nvGrpSpPr>
            <p:cNvPr id="12" name="Group 11">
              <a:extLst>
                <a:ext uri="{FF2B5EF4-FFF2-40B4-BE49-F238E27FC236}">
                  <a16:creationId xmlns:a16="http://schemas.microsoft.com/office/drawing/2014/main" id="{45E45926-0426-B18F-740C-87D85A61AEA9}"/>
                </a:ext>
              </a:extLst>
            </p:cNvPr>
            <p:cNvGrpSpPr/>
            <p:nvPr userDrawn="1"/>
          </p:nvGrpSpPr>
          <p:grpSpPr>
            <a:xfrm>
              <a:off x="6179124" y="2894519"/>
              <a:ext cx="2676876" cy="3113407"/>
              <a:chOff x="8526325" y="2717706"/>
              <a:chExt cx="1755642" cy="2041943"/>
            </a:xfrm>
          </p:grpSpPr>
          <p:sp>
            <p:nvSpPr>
              <p:cNvPr id="13" name="Freeform 12">
                <a:extLst>
                  <a:ext uri="{FF2B5EF4-FFF2-40B4-BE49-F238E27FC236}">
                    <a16:creationId xmlns:a16="http://schemas.microsoft.com/office/drawing/2014/main" id="{B59FBC28-51BA-935B-3C4B-3FD800C9653C}"/>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 name="Freeform 13">
                <a:extLst>
                  <a:ext uri="{FF2B5EF4-FFF2-40B4-BE49-F238E27FC236}">
                    <a16:creationId xmlns:a16="http://schemas.microsoft.com/office/drawing/2014/main" id="{8A86505A-1025-6FFE-AAA2-A994C3393FE3}"/>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5" name="Group 14">
              <a:extLst>
                <a:ext uri="{FF2B5EF4-FFF2-40B4-BE49-F238E27FC236}">
                  <a16:creationId xmlns:a16="http://schemas.microsoft.com/office/drawing/2014/main" id="{589ECC8A-3FE4-2539-43E7-C4BA11D262FB}"/>
                </a:ext>
              </a:extLst>
            </p:cNvPr>
            <p:cNvGrpSpPr/>
            <p:nvPr userDrawn="1"/>
          </p:nvGrpSpPr>
          <p:grpSpPr>
            <a:xfrm>
              <a:off x="7575924" y="2109719"/>
              <a:ext cx="2676876" cy="3113407"/>
              <a:chOff x="8526325" y="2717706"/>
              <a:chExt cx="1755642" cy="2041943"/>
            </a:xfrm>
          </p:grpSpPr>
          <p:sp>
            <p:nvSpPr>
              <p:cNvPr id="16" name="Freeform 15">
                <a:extLst>
                  <a:ext uri="{FF2B5EF4-FFF2-40B4-BE49-F238E27FC236}">
                    <a16:creationId xmlns:a16="http://schemas.microsoft.com/office/drawing/2014/main" id="{D184AF44-B23F-1CAD-555C-C864A5DDC30A}"/>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FEB5C3BE-07D0-B4C2-7FF6-0F370EE37484}"/>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pic>
          <p:nvPicPr>
            <p:cNvPr id="18" name="Picture 17" descr="A picture containing text, gauge&#10;&#10;Description automatically generated">
              <a:extLst>
                <a:ext uri="{FF2B5EF4-FFF2-40B4-BE49-F238E27FC236}">
                  <a16:creationId xmlns:a16="http://schemas.microsoft.com/office/drawing/2014/main" id="{5AE1D3AC-6A00-3C84-96D1-0EC07BC7F260}"/>
                </a:ext>
              </a:extLst>
            </p:cNvPr>
            <p:cNvPicPr>
              <a:picLocks noChangeAspect="1"/>
            </p:cNvPicPr>
            <p:nvPr userDrawn="1"/>
          </p:nvPicPr>
          <p:blipFill>
            <a:blip r:embed="rId2"/>
            <a:stretch>
              <a:fillRect/>
            </a:stretch>
          </p:blipFill>
          <p:spPr>
            <a:xfrm>
              <a:off x="6984957" y="3804608"/>
              <a:ext cx="2946187" cy="2859716"/>
            </a:xfrm>
            <a:prstGeom prst="rect">
              <a:avLst/>
            </a:prstGeom>
          </p:spPr>
        </p:pic>
        <p:pic>
          <p:nvPicPr>
            <p:cNvPr id="19" name="Picture 18">
              <a:extLst>
                <a:ext uri="{FF2B5EF4-FFF2-40B4-BE49-F238E27FC236}">
                  <a16:creationId xmlns:a16="http://schemas.microsoft.com/office/drawing/2014/main" id="{F27CB4BF-E872-4BC7-D2F1-2B4CDBA3E26F}"/>
                </a:ext>
              </a:extLst>
            </p:cNvPr>
            <p:cNvPicPr>
              <a:picLocks noChangeAspect="1"/>
            </p:cNvPicPr>
            <p:nvPr userDrawn="1"/>
          </p:nvPicPr>
          <p:blipFill>
            <a:blip r:embed="rId3"/>
            <a:stretch>
              <a:fillRect/>
            </a:stretch>
          </p:blipFill>
          <p:spPr>
            <a:xfrm>
              <a:off x="6102830" y="1680148"/>
              <a:ext cx="2946187" cy="2859716"/>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42286051-A1CA-4ABF-86FD-B60AE6E77666}"/>
                </a:ext>
              </a:extLst>
            </p:cNvPr>
            <p:cNvPicPr>
              <a:picLocks noChangeAspect="1"/>
            </p:cNvPicPr>
            <p:nvPr userDrawn="1"/>
          </p:nvPicPr>
          <p:blipFill>
            <a:blip r:embed="rId4"/>
            <a:stretch>
              <a:fillRect/>
            </a:stretch>
          </p:blipFill>
          <p:spPr>
            <a:xfrm>
              <a:off x="7352520" y="694065"/>
              <a:ext cx="2952363" cy="2859716"/>
            </a:xfrm>
            <a:prstGeom prst="rect">
              <a:avLst/>
            </a:prstGeom>
          </p:spPr>
        </p:pic>
        <p:pic>
          <p:nvPicPr>
            <p:cNvPr id="21" name="Picture 20">
              <a:extLst>
                <a:ext uri="{FF2B5EF4-FFF2-40B4-BE49-F238E27FC236}">
                  <a16:creationId xmlns:a16="http://schemas.microsoft.com/office/drawing/2014/main" id="{31FDAC0E-228C-3242-4478-CF0260860140}"/>
                </a:ext>
              </a:extLst>
            </p:cNvPr>
            <p:cNvPicPr>
              <a:picLocks noChangeAspect="1"/>
            </p:cNvPicPr>
            <p:nvPr userDrawn="1"/>
          </p:nvPicPr>
          <p:blipFill>
            <a:blip r:embed="rId5"/>
            <a:srcRect/>
            <a:stretch/>
          </p:blipFill>
          <p:spPr>
            <a:xfrm>
              <a:off x="8778719" y="3034012"/>
              <a:ext cx="2023223" cy="2859716"/>
            </a:xfrm>
            <a:prstGeom prst="rect">
              <a:avLst/>
            </a:prstGeom>
          </p:spPr>
        </p:pic>
      </p:grpSp>
      <p:pic>
        <p:nvPicPr>
          <p:cNvPr id="24" name="Picture 23" descr="A picture containing diagram&#10;&#10;Description automatically generated">
            <a:extLst>
              <a:ext uri="{FF2B5EF4-FFF2-40B4-BE49-F238E27FC236}">
                <a16:creationId xmlns:a16="http://schemas.microsoft.com/office/drawing/2014/main" id="{D2A0942E-C8B9-8058-0C65-440EFED2220C}"/>
              </a:ext>
            </a:extLst>
          </p:cNvPr>
          <p:cNvPicPr>
            <a:picLocks noChangeAspect="1"/>
          </p:cNvPicPr>
          <p:nvPr userDrawn="1"/>
        </p:nvPicPr>
        <p:blipFill>
          <a:blip r:embed="rId6"/>
          <a:stretch>
            <a:fillRect/>
          </a:stretch>
        </p:blipFill>
        <p:spPr>
          <a:xfrm>
            <a:off x="186553" y="7200"/>
            <a:ext cx="3816894" cy="1592296"/>
          </a:xfrm>
          <a:prstGeom prst="rect">
            <a:avLst/>
          </a:prstGeom>
        </p:spPr>
      </p:pic>
      <p:pic>
        <p:nvPicPr>
          <p:cNvPr id="26" name="Picture 25" descr="Graphical user interface&#10;&#10;Description automatically generated">
            <a:extLst>
              <a:ext uri="{FF2B5EF4-FFF2-40B4-BE49-F238E27FC236}">
                <a16:creationId xmlns:a16="http://schemas.microsoft.com/office/drawing/2014/main" id="{930292E2-4296-DFC5-CFE0-9CEA9CF6714F}"/>
              </a:ext>
            </a:extLst>
          </p:cNvPr>
          <p:cNvPicPr>
            <a:picLocks noChangeAspect="1"/>
          </p:cNvPicPr>
          <p:nvPr userDrawn="1"/>
        </p:nvPicPr>
        <p:blipFill>
          <a:blip r:embed="rId7"/>
          <a:stretch>
            <a:fillRect/>
          </a:stretch>
        </p:blipFill>
        <p:spPr>
          <a:xfrm>
            <a:off x="9790330" y="6476"/>
            <a:ext cx="2181515" cy="1421588"/>
          </a:xfrm>
          <a:prstGeom prst="rect">
            <a:avLst/>
          </a:prstGeom>
        </p:spPr>
      </p:pic>
    </p:spTree>
    <p:extLst>
      <p:ext uri="{BB962C8B-B14F-4D97-AF65-F5344CB8AC3E}">
        <p14:creationId xmlns:p14="http://schemas.microsoft.com/office/powerpoint/2010/main" val="9508507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E5B0C-C28C-9063-C2B2-DF97255C48C4}"/>
              </a:ext>
            </a:extLst>
          </p:cNvPr>
          <p:cNvSpPr>
            <a:spLocks noGrp="1"/>
          </p:cNvSpPr>
          <p:nvPr>
            <p:ph type="ctrTitle"/>
          </p:nvPr>
        </p:nvSpPr>
        <p:spPr>
          <a:xfrm>
            <a:off x="453600" y="1599495"/>
            <a:ext cx="5371200" cy="2310104"/>
          </a:xfrm>
        </p:spPr>
        <p:txBody>
          <a:bodyPr anchor="b">
            <a:normAutofit/>
          </a:bodyPr>
          <a:lstStyle>
            <a:lvl1pPr algn="l">
              <a:defRPr sz="2400">
                <a:solidFill>
                  <a:schemeClr val="bg1"/>
                </a:solidFill>
              </a:defRPr>
            </a:lvl1pPr>
          </a:lstStyle>
          <a:p>
            <a:r>
              <a:rPr lang="en-GB" dirty="0"/>
              <a:t>Click to edit Master title style</a:t>
            </a:r>
          </a:p>
        </p:txBody>
      </p:sp>
      <p:sp>
        <p:nvSpPr>
          <p:cNvPr id="3" name="Subtitle 2">
            <a:extLst>
              <a:ext uri="{FF2B5EF4-FFF2-40B4-BE49-F238E27FC236}">
                <a16:creationId xmlns:a16="http://schemas.microsoft.com/office/drawing/2014/main" id="{092E6076-F0F7-D954-8553-8E27913E9B57}"/>
              </a:ext>
            </a:extLst>
          </p:cNvPr>
          <p:cNvSpPr>
            <a:spLocks noGrp="1"/>
          </p:cNvSpPr>
          <p:nvPr>
            <p:ph type="subTitle" idx="1"/>
          </p:nvPr>
        </p:nvSpPr>
        <p:spPr>
          <a:xfrm>
            <a:off x="453600" y="4204800"/>
            <a:ext cx="5371200" cy="1053000"/>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p>
        </p:txBody>
      </p:sp>
      <p:sp>
        <p:nvSpPr>
          <p:cNvPr id="4" name="Date Placeholder 3">
            <a:extLst>
              <a:ext uri="{FF2B5EF4-FFF2-40B4-BE49-F238E27FC236}">
                <a16:creationId xmlns:a16="http://schemas.microsoft.com/office/drawing/2014/main" id="{607A4F4E-EBD0-4398-E5CA-33B458F86DB2}"/>
              </a:ext>
            </a:extLst>
          </p:cNvPr>
          <p:cNvSpPr>
            <a:spLocks noGrp="1"/>
          </p:cNvSpPr>
          <p:nvPr>
            <p:ph type="dt" sz="half" idx="10"/>
          </p:nvPr>
        </p:nvSpPr>
        <p:spPr/>
        <p:txBody>
          <a:bodyPr/>
          <a:lstStyle>
            <a:lvl1pPr>
              <a:defRPr>
                <a:solidFill>
                  <a:schemeClr val="bg1"/>
                </a:solidFill>
              </a:defRPr>
            </a:lvl1pPr>
          </a:lstStyle>
          <a:p>
            <a:fld id="{E8FB2C52-EA41-6F47-9888-AA140085CA19}" type="datetimeFigureOut">
              <a:rPr lang="en-GB" smtClean="0"/>
              <a:pPr/>
              <a:t>17/02/2025</a:t>
            </a:fld>
            <a:endParaRPr lang="en-GB" dirty="0"/>
          </a:p>
        </p:txBody>
      </p:sp>
      <p:sp>
        <p:nvSpPr>
          <p:cNvPr id="5" name="Footer Placeholder 4">
            <a:extLst>
              <a:ext uri="{FF2B5EF4-FFF2-40B4-BE49-F238E27FC236}">
                <a16:creationId xmlns:a16="http://schemas.microsoft.com/office/drawing/2014/main" id="{3B344787-EC7B-7C8D-8914-F29CB9D1C933}"/>
              </a:ext>
            </a:extLst>
          </p:cNvPr>
          <p:cNvSpPr>
            <a:spLocks noGrp="1"/>
          </p:cNvSpPr>
          <p:nvPr>
            <p:ph type="ftr" sz="quarter" idx="11"/>
          </p:nvPr>
        </p:nvSpPr>
        <p:spPr/>
        <p:txBody>
          <a:bodyPr/>
          <a:lstStyle>
            <a:lvl1pPr>
              <a:defRPr>
                <a:solidFill>
                  <a:schemeClr val="bg1"/>
                </a:solidFill>
              </a:defRPr>
            </a:lvl1pPr>
          </a:lstStyle>
          <a:p>
            <a:endParaRPr lang="en-GB"/>
          </a:p>
        </p:txBody>
      </p:sp>
      <p:sp>
        <p:nvSpPr>
          <p:cNvPr id="6" name="Slide Number Placeholder 5">
            <a:extLst>
              <a:ext uri="{FF2B5EF4-FFF2-40B4-BE49-F238E27FC236}">
                <a16:creationId xmlns:a16="http://schemas.microsoft.com/office/drawing/2014/main" id="{AC8770B7-D587-3A7E-4AEE-8026B5CFA727}"/>
              </a:ext>
            </a:extLst>
          </p:cNvPr>
          <p:cNvSpPr>
            <a:spLocks noGrp="1"/>
          </p:cNvSpPr>
          <p:nvPr>
            <p:ph type="sldNum" sz="quarter" idx="12"/>
          </p:nvPr>
        </p:nvSpPr>
        <p:spPr/>
        <p:txBody>
          <a:bodyPr/>
          <a:lstStyle>
            <a:lvl1pPr>
              <a:defRPr>
                <a:solidFill>
                  <a:schemeClr val="bg1"/>
                </a:solidFill>
              </a:defRPr>
            </a:lvl1pPr>
          </a:lstStyle>
          <a:p>
            <a:fld id="{2052134C-DD39-9A46-9E9D-A910E1364561}" type="slidenum">
              <a:rPr lang="en-GB" smtClean="0"/>
              <a:pPr/>
              <a:t>‹#›</a:t>
            </a:fld>
            <a:endParaRPr lang="en-GB"/>
          </a:p>
        </p:txBody>
      </p:sp>
      <p:sp>
        <p:nvSpPr>
          <p:cNvPr id="10" name="Title 1">
            <a:extLst>
              <a:ext uri="{FF2B5EF4-FFF2-40B4-BE49-F238E27FC236}">
                <a16:creationId xmlns:a16="http://schemas.microsoft.com/office/drawing/2014/main" id="{CEFCA30A-4A91-AE7F-9BBE-45B4C84DB326}"/>
              </a:ext>
            </a:extLst>
          </p:cNvPr>
          <p:cNvSpPr txBox="1">
            <a:spLocks/>
          </p:cNvSpPr>
          <p:nvPr userDrawn="1"/>
        </p:nvSpPr>
        <p:spPr>
          <a:xfrm>
            <a:off x="370298" y="5735638"/>
            <a:ext cx="2819302" cy="72532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400" b="1" kern="1200">
                <a:solidFill>
                  <a:schemeClr val="bg1"/>
                </a:solidFill>
                <a:latin typeface="Arial" panose="020B0604020202020204" pitchFamily="34" charset="0"/>
                <a:ea typeface="+mj-ea"/>
                <a:cs typeface="Arial" panose="020B0604020202020204" pitchFamily="34" charset="0"/>
              </a:defRPr>
            </a:lvl1pPr>
          </a:lstStyle>
          <a:p>
            <a:r>
              <a:rPr lang="en-GB" sz="2200" dirty="0"/>
              <a:t>Working together</a:t>
            </a:r>
            <a:br>
              <a:rPr lang="en-GB" sz="2200" b="0" dirty="0"/>
            </a:br>
            <a:r>
              <a:rPr lang="en-GB" sz="2200" b="0" dirty="0"/>
              <a:t>for a healthier future</a:t>
            </a:r>
          </a:p>
        </p:txBody>
      </p:sp>
      <p:grpSp>
        <p:nvGrpSpPr>
          <p:cNvPr id="22" name="Group 21">
            <a:extLst>
              <a:ext uri="{FF2B5EF4-FFF2-40B4-BE49-F238E27FC236}">
                <a16:creationId xmlns:a16="http://schemas.microsoft.com/office/drawing/2014/main" id="{43569E4E-A10F-F5FC-5F9D-47AD78A780C1}"/>
              </a:ext>
            </a:extLst>
          </p:cNvPr>
          <p:cNvGrpSpPr/>
          <p:nvPr userDrawn="1"/>
        </p:nvGrpSpPr>
        <p:grpSpPr>
          <a:xfrm>
            <a:off x="6102830" y="694065"/>
            <a:ext cx="4699112" cy="5970259"/>
            <a:chOff x="6102830" y="694065"/>
            <a:chExt cx="4699112" cy="5970259"/>
          </a:xfrm>
        </p:grpSpPr>
        <p:grpSp>
          <p:nvGrpSpPr>
            <p:cNvPr id="12" name="Group 11">
              <a:extLst>
                <a:ext uri="{FF2B5EF4-FFF2-40B4-BE49-F238E27FC236}">
                  <a16:creationId xmlns:a16="http://schemas.microsoft.com/office/drawing/2014/main" id="{45E45926-0426-B18F-740C-87D85A61AEA9}"/>
                </a:ext>
              </a:extLst>
            </p:cNvPr>
            <p:cNvGrpSpPr/>
            <p:nvPr userDrawn="1"/>
          </p:nvGrpSpPr>
          <p:grpSpPr>
            <a:xfrm>
              <a:off x="6179124" y="2894519"/>
              <a:ext cx="2676876" cy="3113407"/>
              <a:chOff x="8526325" y="2717706"/>
              <a:chExt cx="1755642" cy="2041943"/>
            </a:xfrm>
          </p:grpSpPr>
          <p:sp>
            <p:nvSpPr>
              <p:cNvPr id="13" name="Freeform 12">
                <a:extLst>
                  <a:ext uri="{FF2B5EF4-FFF2-40B4-BE49-F238E27FC236}">
                    <a16:creationId xmlns:a16="http://schemas.microsoft.com/office/drawing/2014/main" id="{B59FBC28-51BA-935B-3C4B-3FD800C9653C}"/>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 name="Freeform 13">
                <a:extLst>
                  <a:ext uri="{FF2B5EF4-FFF2-40B4-BE49-F238E27FC236}">
                    <a16:creationId xmlns:a16="http://schemas.microsoft.com/office/drawing/2014/main" id="{8A86505A-1025-6FFE-AAA2-A994C3393FE3}"/>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5" name="Group 14">
              <a:extLst>
                <a:ext uri="{FF2B5EF4-FFF2-40B4-BE49-F238E27FC236}">
                  <a16:creationId xmlns:a16="http://schemas.microsoft.com/office/drawing/2014/main" id="{589ECC8A-3FE4-2539-43E7-C4BA11D262FB}"/>
                </a:ext>
              </a:extLst>
            </p:cNvPr>
            <p:cNvGrpSpPr/>
            <p:nvPr userDrawn="1"/>
          </p:nvGrpSpPr>
          <p:grpSpPr>
            <a:xfrm>
              <a:off x="7575924" y="2109719"/>
              <a:ext cx="2676876" cy="3113407"/>
              <a:chOff x="8526325" y="2717706"/>
              <a:chExt cx="1755642" cy="2041943"/>
            </a:xfrm>
          </p:grpSpPr>
          <p:sp>
            <p:nvSpPr>
              <p:cNvPr id="16" name="Freeform 15">
                <a:extLst>
                  <a:ext uri="{FF2B5EF4-FFF2-40B4-BE49-F238E27FC236}">
                    <a16:creationId xmlns:a16="http://schemas.microsoft.com/office/drawing/2014/main" id="{D184AF44-B23F-1CAD-555C-C864A5DDC30A}"/>
                  </a:ext>
                </a:extLst>
              </p:cNvPr>
              <p:cNvSpPr/>
              <p:nvPr/>
            </p:nvSpPr>
            <p:spPr>
              <a:xfrm>
                <a:off x="8526325" y="2717706"/>
                <a:ext cx="1698462" cy="986039"/>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7" name="Freeform 16">
                <a:extLst>
                  <a:ext uri="{FF2B5EF4-FFF2-40B4-BE49-F238E27FC236}">
                    <a16:creationId xmlns:a16="http://schemas.microsoft.com/office/drawing/2014/main" id="{FEB5C3BE-07D0-B4C2-7FF6-0F370EE37484}"/>
                  </a:ext>
                </a:extLst>
              </p:cNvPr>
              <p:cNvSpPr/>
              <p:nvPr/>
            </p:nvSpPr>
            <p:spPr>
              <a:xfrm>
                <a:off x="9410570" y="3285108"/>
                <a:ext cx="871397" cy="1474541"/>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43BA75"/>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pic>
          <p:nvPicPr>
            <p:cNvPr id="18" name="Picture 17" descr="A picture containing text, gauge&#10;&#10;Description automatically generated">
              <a:extLst>
                <a:ext uri="{FF2B5EF4-FFF2-40B4-BE49-F238E27FC236}">
                  <a16:creationId xmlns:a16="http://schemas.microsoft.com/office/drawing/2014/main" id="{5AE1D3AC-6A00-3C84-96D1-0EC07BC7F260}"/>
                </a:ext>
              </a:extLst>
            </p:cNvPr>
            <p:cNvPicPr>
              <a:picLocks noChangeAspect="1"/>
            </p:cNvPicPr>
            <p:nvPr userDrawn="1"/>
          </p:nvPicPr>
          <p:blipFill>
            <a:blip r:embed="rId2"/>
            <a:stretch>
              <a:fillRect/>
            </a:stretch>
          </p:blipFill>
          <p:spPr>
            <a:xfrm>
              <a:off x="6984957" y="3804608"/>
              <a:ext cx="2946187" cy="2859716"/>
            </a:xfrm>
            <a:prstGeom prst="rect">
              <a:avLst/>
            </a:prstGeom>
          </p:spPr>
        </p:pic>
        <p:pic>
          <p:nvPicPr>
            <p:cNvPr id="19" name="Picture 18">
              <a:extLst>
                <a:ext uri="{FF2B5EF4-FFF2-40B4-BE49-F238E27FC236}">
                  <a16:creationId xmlns:a16="http://schemas.microsoft.com/office/drawing/2014/main" id="{F27CB4BF-E872-4BC7-D2F1-2B4CDBA3E26F}"/>
                </a:ext>
              </a:extLst>
            </p:cNvPr>
            <p:cNvPicPr>
              <a:picLocks noChangeAspect="1"/>
            </p:cNvPicPr>
            <p:nvPr userDrawn="1"/>
          </p:nvPicPr>
          <p:blipFill>
            <a:blip r:embed="rId3"/>
            <a:stretch>
              <a:fillRect/>
            </a:stretch>
          </p:blipFill>
          <p:spPr>
            <a:xfrm>
              <a:off x="6102830" y="1680148"/>
              <a:ext cx="2946187" cy="2859716"/>
            </a:xfrm>
            <a:prstGeom prst="rect">
              <a:avLst/>
            </a:prstGeom>
          </p:spPr>
        </p:pic>
        <p:pic>
          <p:nvPicPr>
            <p:cNvPr id="20" name="Picture 19" descr="A picture containing diagram&#10;&#10;Description automatically generated">
              <a:extLst>
                <a:ext uri="{FF2B5EF4-FFF2-40B4-BE49-F238E27FC236}">
                  <a16:creationId xmlns:a16="http://schemas.microsoft.com/office/drawing/2014/main" id="{42286051-A1CA-4ABF-86FD-B60AE6E77666}"/>
                </a:ext>
              </a:extLst>
            </p:cNvPr>
            <p:cNvPicPr>
              <a:picLocks noChangeAspect="1"/>
            </p:cNvPicPr>
            <p:nvPr userDrawn="1"/>
          </p:nvPicPr>
          <p:blipFill>
            <a:blip r:embed="rId4"/>
            <a:stretch>
              <a:fillRect/>
            </a:stretch>
          </p:blipFill>
          <p:spPr>
            <a:xfrm>
              <a:off x="7352520" y="694065"/>
              <a:ext cx="2952363" cy="2859716"/>
            </a:xfrm>
            <a:prstGeom prst="rect">
              <a:avLst/>
            </a:prstGeom>
          </p:spPr>
        </p:pic>
        <p:pic>
          <p:nvPicPr>
            <p:cNvPr id="21" name="Picture 20">
              <a:extLst>
                <a:ext uri="{FF2B5EF4-FFF2-40B4-BE49-F238E27FC236}">
                  <a16:creationId xmlns:a16="http://schemas.microsoft.com/office/drawing/2014/main" id="{31FDAC0E-228C-3242-4478-CF0260860140}"/>
                </a:ext>
              </a:extLst>
            </p:cNvPr>
            <p:cNvPicPr>
              <a:picLocks noChangeAspect="1"/>
            </p:cNvPicPr>
            <p:nvPr userDrawn="1"/>
          </p:nvPicPr>
          <p:blipFill>
            <a:blip r:embed="rId5"/>
            <a:srcRect/>
            <a:stretch/>
          </p:blipFill>
          <p:spPr>
            <a:xfrm>
              <a:off x="8778719" y="3034012"/>
              <a:ext cx="2023223" cy="2859716"/>
            </a:xfrm>
            <a:prstGeom prst="rect">
              <a:avLst/>
            </a:prstGeom>
          </p:spPr>
        </p:pic>
      </p:grpSp>
      <p:pic>
        <p:nvPicPr>
          <p:cNvPr id="24" name="Picture 23">
            <a:extLst>
              <a:ext uri="{FF2B5EF4-FFF2-40B4-BE49-F238E27FC236}">
                <a16:creationId xmlns:a16="http://schemas.microsoft.com/office/drawing/2014/main" id="{D2A0942E-C8B9-8058-0C65-440EFED2220C}"/>
              </a:ext>
            </a:extLst>
          </p:cNvPr>
          <p:cNvPicPr>
            <a:picLocks noChangeAspect="1"/>
          </p:cNvPicPr>
          <p:nvPr userDrawn="1"/>
        </p:nvPicPr>
        <p:blipFill>
          <a:blip r:embed="rId6"/>
          <a:srcRect/>
          <a:stretch/>
        </p:blipFill>
        <p:spPr>
          <a:xfrm>
            <a:off x="186553" y="7200"/>
            <a:ext cx="3816894" cy="1592295"/>
          </a:xfrm>
          <a:prstGeom prst="rect">
            <a:avLst/>
          </a:prstGeom>
        </p:spPr>
      </p:pic>
    </p:spTree>
    <p:extLst>
      <p:ext uri="{BB962C8B-B14F-4D97-AF65-F5344CB8AC3E}">
        <p14:creationId xmlns:p14="http://schemas.microsoft.com/office/powerpoint/2010/main" val="41881937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EC8A4-E593-80EF-8864-D36DABC5579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414EA3A9-0011-4FBE-A316-599C06133A3E}"/>
              </a:ext>
            </a:extLst>
          </p:cNvPr>
          <p:cNvSpPr>
            <a:spLocks noGrp="1"/>
          </p:cNvSpPr>
          <p:nvPr>
            <p:ph idx="1"/>
          </p:nvPr>
        </p:nvSpPr>
        <p:spPr>
          <a:xfrm>
            <a:off x="453600" y="1825625"/>
            <a:ext cx="11368102" cy="3768775"/>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CF1C80CD-E50C-1C8E-CAB2-DE816B487676}"/>
              </a:ext>
            </a:extLst>
          </p:cNvPr>
          <p:cNvSpPr>
            <a:spLocks noGrp="1"/>
          </p:cNvSpPr>
          <p:nvPr>
            <p:ph type="dt" sz="half" idx="10"/>
          </p:nvPr>
        </p:nvSpPr>
        <p:spPr/>
        <p:txBody>
          <a:bodyPr/>
          <a:lstStyle/>
          <a:p>
            <a:fld id="{E8FB2C52-EA41-6F47-9888-AA140085CA19}" type="datetimeFigureOut">
              <a:rPr lang="en-GB" smtClean="0"/>
              <a:t>17/02/2025</a:t>
            </a:fld>
            <a:endParaRPr lang="en-GB"/>
          </a:p>
        </p:txBody>
      </p:sp>
      <p:sp>
        <p:nvSpPr>
          <p:cNvPr id="5" name="Footer Placeholder 4">
            <a:extLst>
              <a:ext uri="{FF2B5EF4-FFF2-40B4-BE49-F238E27FC236}">
                <a16:creationId xmlns:a16="http://schemas.microsoft.com/office/drawing/2014/main" id="{4FBCB2FD-F076-F1AC-A9FF-BA38511B64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E01FB6-AFF0-ECA1-1E59-BFB0B4765E8F}"/>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7" name="Picture 6" descr="A picture containing diagram&#10;&#10;Description automatically generated">
            <a:extLst>
              <a:ext uri="{FF2B5EF4-FFF2-40B4-BE49-F238E27FC236}">
                <a16:creationId xmlns:a16="http://schemas.microsoft.com/office/drawing/2014/main" id="{54F837D3-6F8D-1DD1-92A6-AAC89F08ED8D}"/>
              </a:ext>
            </a:extLst>
          </p:cNvPr>
          <p:cNvPicPr>
            <a:picLocks noChangeAspect="1"/>
          </p:cNvPicPr>
          <p:nvPr userDrawn="1"/>
        </p:nvPicPr>
        <p:blipFill>
          <a:blip r:embed="rId2"/>
          <a:stretch>
            <a:fillRect/>
          </a:stretch>
        </p:blipFill>
        <p:spPr>
          <a:xfrm>
            <a:off x="273600" y="5653719"/>
            <a:ext cx="2671200" cy="1114346"/>
          </a:xfrm>
          <a:prstGeom prst="rect">
            <a:avLst/>
          </a:prstGeom>
        </p:spPr>
      </p:pic>
      <p:pic>
        <p:nvPicPr>
          <p:cNvPr id="8" name="Picture 7">
            <a:extLst>
              <a:ext uri="{FF2B5EF4-FFF2-40B4-BE49-F238E27FC236}">
                <a16:creationId xmlns:a16="http://schemas.microsoft.com/office/drawing/2014/main" id="{58253B18-0F0B-FB17-CB70-6AC84EBCFC16}"/>
              </a:ext>
            </a:extLst>
          </p:cNvPr>
          <p:cNvPicPr>
            <a:picLocks noChangeAspect="1"/>
          </p:cNvPicPr>
          <p:nvPr userDrawn="1"/>
        </p:nvPicPr>
        <p:blipFill>
          <a:blip r:embed="rId3"/>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2443071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3545E-3F9F-95A4-77D4-E0C2EF4D629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38D991B9-C2C7-B256-3BD5-A133E8D194E2}"/>
              </a:ext>
            </a:extLst>
          </p:cNvPr>
          <p:cNvSpPr>
            <a:spLocks noGrp="1"/>
          </p:cNvSpPr>
          <p:nvPr>
            <p:ph sz="half" idx="1"/>
          </p:nvPr>
        </p:nvSpPr>
        <p:spPr>
          <a:xfrm>
            <a:off x="458920" y="1825625"/>
            <a:ext cx="5560880" cy="38280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FA5DF38-81DA-66B2-017F-644E08004A9E}"/>
              </a:ext>
            </a:extLst>
          </p:cNvPr>
          <p:cNvSpPr>
            <a:spLocks noGrp="1"/>
          </p:cNvSpPr>
          <p:nvPr>
            <p:ph sz="half" idx="2"/>
          </p:nvPr>
        </p:nvSpPr>
        <p:spPr>
          <a:xfrm>
            <a:off x="6177600" y="1825625"/>
            <a:ext cx="5644102" cy="382809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AC43E54D-7E8B-E0A5-E2FF-771E9D3A1BAD}"/>
              </a:ext>
            </a:extLst>
          </p:cNvPr>
          <p:cNvSpPr>
            <a:spLocks noGrp="1"/>
          </p:cNvSpPr>
          <p:nvPr>
            <p:ph type="dt" sz="half" idx="10"/>
          </p:nvPr>
        </p:nvSpPr>
        <p:spPr/>
        <p:txBody>
          <a:bodyPr/>
          <a:lstStyle/>
          <a:p>
            <a:fld id="{E8FB2C52-EA41-6F47-9888-AA140085CA19}" type="datetimeFigureOut">
              <a:rPr lang="en-GB" smtClean="0"/>
              <a:t>17/02/2025</a:t>
            </a:fld>
            <a:endParaRPr lang="en-GB"/>
          </a:p>
        </p:txBody>
      </p:sp>
      <p:sp>
        <p:nvSpPr>
          <p:cNvPr id="6" name="Footer Placeholder 5">
            <a:extLst>
              <a:ext uri="{FF2B5EF4-FFF2-40B4-BE49-F238E27FC236}">
                <a16:creationId xmlns:a16="http://schemas.microsoft.com/office/drawing/2014/main" id="{21D2E62C-AC2B-EE4C-E9C3-49AFC99B7B5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D7A081B-5D37-46D7-C679-550A7703039C}"/>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8" name="Picture 7" descr="A picture containing diagram&#10;&#10;Description automatically generated">
            <a:extLst>
              <a:ext uri="{FF2B5EF4-FFF2-40B4-BE49-F238E27FC236}">
                <a16:creationId xmlns:a16="http://schemas.microsoft.com/office/drawing/2014/main" id="{3A809ACB-F590-06A9-06C9-C5F9E7D65DFD}"/>
              </a:ext>
            </a:extLst>
          </p:cNvPr>
          <p:cNvPicPr>
            <a:picLocks noChangeAspect="1"/>
          </p:cNvPicPr>
          <p:nvPr userDrawn="1"/>
        </p:nvPicPr>
        <p:blipFill>
          <a:blip r:embed="rId2"/>
          <a:stretch>
            <a:fillRect/>
          </a:stretch>
        </p:blipFill>
        <p:spPr>
          <a:xfrm>
            <a:off x="273600" y="5653719"/>
            <a:ext cx="2671200" cy="1114346"/>
          </a:xfrm>
          <a:prstGeom prst="rect">
            <a:avLst/>
          </a:prstGeom>
        </p:spPr>
      </p:pic>
      <p:pic>
        <p:nvPicPr>
          <p:cNvPr id="9" name="Picture 8">
            <a:extLst>
              <a:ext uri="{FF2B5EF4-FFF2-40B4-BE49-F238E27FC236}">
                <a16:creationId xmlns:a16="http://schemas.microsoft.com/office/drawing/2014/main" id="{9A6F96FB-03E6-4A59-4569-A7A73AE618D8}"/>
              </a:ext>
            </a:extLst>
          </p:cNvPr>
          <p:cNvPicPr>
            <a:picLocks noChangeAspect="1"/>
          </p:cNvPicPr>
          <p:nvPr userDrawn="1"/>
        </p:nvPicPr>
        <p:blipFill>
          <a:blip r:embed="rId3"/>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3638283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B21FD-95D2-3AB0-A350-BA126D5E84A2}"/>
              </a:ext>
            </a:extLst>
          </p:cNvPr>
          <p:cNvSpPr>
            <a:spLocks noGrp="1"/>
          </p:cNvSpPr>
          <p:nvPr>
            <p:ph type="title"/>
          </p:nvPr>
        </p:nvSpPr>
        <p:spPr/>
        <p:txBody>
          <a:bodyPr/>
          <a:lstStyle/>
          <a:p>
            <a:r>
              <a:rPr lang="en-GB" dirty="0"/>
              <a:t>Click to edit Master title style</a:t>
            </a:r>
          </a:p>
        </p:txBody>
      </p:sp>
      <p:sp>
        <p:nvSpPr>
          <p:cNvPr id="3" name="Date Placeholder 2">
            <a:extLst>
              <a:ext uri="{FF2B5EF4-FFF2-40B4-BE49-F238E27FC236}">
                <a16:creationId xmlns:a16="http://schemas.microsoft.com/office/drawing/2014/main" id="{A37FC4EE-DFE1-7369-5C4C-5408C1B01475}"/>
              </a:ext>
            </a:extLst>
          </p:cNvPr>
          <p:cNvSpPr>
            <a:spLocks noGrp="1"/>
          </p:cNvSpPr>
          <p:nvPr>
            <p:ph type="dt" sz="half" idx="10"/>
          </p:nvPr>
        </p:nvSpPr>
        <p:spPr/>
        <p:txBody>
          <a:bodyPr/>
          <a:lstStyle/>
          <a:p>
            <a:fld id="{E8FB2C52-EA41-6F47-9888-AA140085CA19}" type="datetimeFigureOut">
              <a:rPr lang="en-GB" smtClean="0"/>
              <a:t>17/02/2025</a:t>
            </a:fld>
            <a:endParaRPr lang="en-GB"/>
          </a:p>
        </p:txBody>
      </p:sp>
      <p:sp>
        <p:nvSpPr>
          <p:cNvPr id="4" name="Footer Placeholder 3">
            <a:extLst>
              <a:ext uri="{FF2B5EF4-FFF2-40B4-BE49-F238E27FC236}">
                <a16:creationId xmlns:a16="http://schemas.microsoft.com/office/drawing/2014/main" id="{0D2D43B7-F301-D796-8CA2-C17B4DA4D1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DA73BF-C204-A7AC-B80C-786485068658}"/>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13" name="Picture 12" descr="A picture containing diagram&#10;&#10;Description automatically generated">
            <a:extLst>
              <a:ext uri="{FF2B5EF4-FFF2-40B4-BE49-F238E27FC236}">
                <a16:creationId xmlns:a16="http://schemas.microsoft.com/office/drawing/2014/main" id="{C47D36F1-A032-519C-B7DA-981CDE40D99B}"/>
              </a:ext>
            </a:extLst>
          </p:cNvPr>
          <p:cNvPicPr>
            <a:picLocks noChangeAspect="1"/>
          </p:cNvPicPr>
          <p:nvPr userDrawn="1"/>
        </p:nvPicPr>
        <p:blipFill>
          <a:blip r:embed="rId2"/>
          <a:stretch>
            <a:fillRect/>
          </a:stretch>
        </p:blipFill>
        <p:spPr>
          <a:xfrm>
            <a:off x="273600" y="5653719"/>
            <a:ext cx="2671200" cy="1114346"/>
          </a:xfrm>
          <a:prstGeom prst="rect">
            <a:avLst/>
          </a:prstGeom>
        </p:spPr>
      </p:pic>
      <p:pic>
        <p:nvPicPr>
          <p:cNvPr id="14" name="Picture 13">
            <a:extLst>
              <a:ext uri="{FF2B5EF4-FFF2-40B4-BE49-F238E27FC236}">
                <a16:creationId xmlns:a16="http://schemas.microsoft.com/office/drawing/2014/main" id="{65A62A72-618D-770D-89B7-03AFD09C320E}"/>
              </a:ext>
            </a:extLst>
          </p:cNvPr>
          <p:cNvPicPr>
            <a:picLocks noChangeAspect="1"/>
          </p:cNvPicPr>
          <p:nvPr userDrawn="1"/>
        </p:nvPicPr>
        <p:blipFill>
          <a:blip r:embed="rId3"/>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1375455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Just mosa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B21FD-95D2-3AB0-A350-BA126D5E84A2}"/>
              </a:ext>
            </a:extLst>
          </p:cNvPr>
          <p:cNvSpPr>
            <a:spLocks noGrp="1"/>
          </p:cNvSpPr>
          <p:nvPr>
            <p:ph type="title"/>
          </p:nvPr>
        </p:nvSpPr>
        <p:spPr/>
        <p:txBody>
          <a:bodyPr/>
          <a:lstStyle/>
          <a:p>
            <a:r>
              <a:rPr lang="en-GB" dirty="0"/>
              <a:t>Click to edit Master title style</a:t>
            </a:r>
          </a:p>
        </p:txBody>
      </p:sp>
      <p:sp>
        <p:nvSpPr>
          <p:cNvPr id="3" name="Date Placeholder 2">
            <a:extLst>
              <a:ext uri="{FF2B5EF4-FFF2-40B4-BE49-F238E27FC236}">
                <a16:creationId xmlns:a16="http://schemas.microsoft.com/office/drawing/2014/main" id="{A37FC4EE-DFE1-7369-5C4C-5408C1B01475}"/>
              </a:ext>
            </a:extLst>
          </p:cNvPr>
          <p:cNvSpPr>
            <a:spLocks noGrp="1"/>
          </p:cNvSpPr>
          <p:nvPr>
            <p:ph type="dt" sz="half" idx="10"/>
          </p:nvPr>
        </p:nvSpPr>
        <p:spPr/>
        <p:txBody>
          <a:bodyPr/>
          <a:lstStyle/>
          <a:p>
            <a:fld id="{E8FB2C52-EA41-6F47-9888-AA140085CA19}" type="datetimeFigureOut">
              <a:rPr lang="en-GB" smtClean="0"/>
              <a:t>17/02/2025</a:t>
            </a:fld>
            <a:endParaRPr lang="en-GB"/>
          </a:p>
        </p:txBody>
      </p:sp>
      <p:sp>
        <p:nvSpPr>
          <p:cNvPr id="4" name="Footer Placeholder 3">
            <a:extLst>
              <a:ext uri="{FF2B5EF4-FFF2-40B4-BE49-F238E27FC236}">
                <a16:creationId xmlns:a16="http://schemas.microsoft.com/office/drawing/2014/main" id="{0D2D43B7-F301-D796-8CA2-C17B4DA4D1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ADA73BF-C204-A7AC-B80C-786485068658}"/>
              </a:ext>
            </a:extLst>
          </p:cNvPr>
          <p:cNvSpPr>
            <a:spLocks noGrp="1"/>
          </p:cNvSpPr>
          <p:nvPr>
            <p:ph type="sldNum" sz="quarter" idx="12"/>
          </p:nvPr>
        </p:nvSpPr>
        <p:spPr/>
        <p:txBody>
          <a:bodyPr/>
          <a:lstStyle/>
          <a:p>
            <a:fld id="{2052134C-DD39-9A46-9E9D-A910E1364561}" type="slidenum">
              <a:rPr lang="en-GB" smtClean="0"/>
              <a:t>‹#›</a:t>
            </a:fld>
            <a:endParaRPr lang="en-GB"/>
          </a:p>
        </p:txBody>
      </p:sp>
      <p:grpSp>
        <p:nvGrpSpPr>
          <p:cNvPr id="10" name="Group 9">
            <a:extLst>
              <a:ext uri="{FF2B5EF4-FFF2-40B4-BE49-F238E27FC236}">
                <a16:creationId xmlns:a16="http://schemas.microsoft.com/office/drawing/2014/main" id="{77763BFF-33C1-8A55-E909-5A3CB60697D0}"/>
              </a:ext>
            </a:extLst>
          </p:cNvPr>
          <p:cNvGrpSpPr/>
          <p:nvPr userDrawn="1"/>
        </p:nvGrpSpPr>
        <p:grpSpPr>
          <a:xfrm>
            <a:off x="-551619" y="5904638"/>
            <a:ext cx="17689729" cy="591260"/>
            <a:chOff x="-236029" y="5904638"/>
            <a:chExt cx="17689729" cy="591260"/>
          </a:xfrm>
        </p:grpSpPr>
        <p:pic>
          <p:nvPicPr>
            <p:cNvPr id="11" name="Picture 10">
              <a:extLst>
                <a:ext uri="{FF2B5EF4-FFF2-40B4-BE49-F238E27FC236}">
                  <a16:creationId xmlns:a16="http://schemas.microsoft.com/office/drawing/2014/main" id="{A1D5BAC6-1A92-BCC9-E179-66255D82C8DE}"/>
                </a:ext>
              </a:extLst>
            </p:cNvPr>
            <p:cNvPicPr>
              <a:picLocks noChangeAspect="1"/>
            </p:cNvPicPr>
            <p:nvPr userDrawn="1"/>
          </p:nvPicPr>
          <p:blipFill>
            <a:blip r:embed="rId2"/>
            <a:stretch>
              <a:fillRect/>
            </a:stretch>
          </p:blipFill>
          <p:spPr>
            <a:xfrm>
              <a:off x="-236029" y="5904638"/>
              <a:ext cx="8837102" cy="591260"/>
            </a:xfrm>
            <a:prstGeom prst="rect">
              <a:avLst/>
            </a:prstGeom>
          </p:spPr>
        </p:pic>
        <p:pic>
          <p:nvPicPr>
            <p:cNvPr id="12" name="Picture 11">
              <a:extLst>
                <a:ext uri="{FF2B5EF4-FFF2-40B4-BE49-F238E27FC236}">
                  <a16:creationId xmlns:a16="http://schemas.microsoft.com/office/drawing/2014/main" id="{6F799EAB-D2C1-C325-15FB-1FC8C3A8D27D}"/>
                </a:ext>
              </a:extLst>
            </p:cNvPr>
            <p:cNvPicPr>
              <a:picLocks noChangeAspect="1"/>
            </p:cNvPicPr>
            <p:nvPr userDrawn="1"/>
          </p:nvPicPr>
          <p:blipFill>
            <a:blip r:embed="rId2"/>
            <a:stretch>
              <a:fillRect/>
            </a:stretch>
          </p:blipFill>
          <p:spPr>
            <a:xfrm>
              <a:off x="8616598" y="5904638"/>
              <a:ext cx="8837102" cy="591260"/>
            </a:xfrm>
            <a:prstGeom prst="rect">
              <a:avLst/>
            </a:prstGeom>
          </p:spPr>
        </p:pic>
      </p:grpSp>
    </p:spTree>
    <p:extLst>
      <p:ext uri="{BB962C8B-B14F-4D97-AF65-F5344CB8AC3E}">
        <p14:creationId xmlns:p14="http://schemas.microsoft.com/office/powerpoint/2010/main" val="3410033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43479B-79C0-0C48-18E9-987834875041}"/>
              </a:ext>
            </a:extLst>
          </p:cNvPr>
          <p:cNvSpPr>
            <a:spLocks noGrp="1"/>
          </p:cNvSpPr>
          <p:nvPr>
            <p:ph type="dt" sz="half" idx="10"/>
          </p:nvPr>
        </p:nvSpPr>
        <p:spPr/>
        <p:txBody>
          <a:bodyPr/>
          <a:lstStyle/>
          <a:p>
            <a:fld id="{E8FB2C52-EA41-6F47-9888-AA140085CA19}" type="datetimeFigureOut">
              <a:rPr lang="en-GB" smtClean="0"/>
              <a:t>17/02/2025</a:t>
            </a:fld>
            <a:endParaRPr lang="en-GB"/>
          </a:p>
        </p:txBody>
      </p:sp>
      <p:sp>
        <p:nvSpPr>
          <p:cNvPr id="3" name="Footer Placeholder 2">
            <a:extLst>
              <a:ext uri="{FF2B5EF4-FFF2-40B4-BE49-F238E27FC236}">
                <a16:creationId xmlns:a16="http://schemas.microsoft.com/office/drawing/2014/main" id="{42C020AB-AACD-FB05-4E8D-2EE79EAD636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BCF0AE3-AC71-EA8E-4FB1-E3218F9B91C3}"/>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20" name="Picture 19" descr="A picture containing diagram&#10;&#10;Description automatically generated">
            <a:extLst>
              <a:ext uri="{FF2B5EF4-FFF2-40B4-BE49-F238E27FC236}">
                <a16:creationId xmlns:a16="http://schemas.microsoft.com/office/drawing/2014/main" id="{3AAA1621-7E3B-71FE-8B5B-836425E96431}"/>
              </a:ext>
            </a:extLst>
          </p:cNvPr>
          <p:cNvPicPr>
            <a:picLocks noChangeAspect="1"/>
          </p:cNvPicPr>
          <p:nvPr userDrawn="1"/>
        </p:nvPicPr>
        <p:blipFill>
          <a:blip r:embed="rId2"/>
          <a:stretch>
            <a:fillRect/>
          </a:stretch>
        </p:blipFill>
        <p:spPr>
          <a:xfrm>
            <a:off x="273600" y="5653719"/>
            <a:ext cx="2671200" cy="1114346"/>
          </a:xfrm>
          <a:prstGeom prst="rect">
            <a:avLst/>
          </a:prstGeom>
        </p:spPr>
      </p:pic>
      <p:pic>
        <p:nvPicPr>
          <p:cNvPr id="21" name="Picture 20">
            <a:extLst>
              <a:ext uri="{FF2B5EF4-FFF2-40B4-BE49-F238E27FC236}">
                <a16:creationId xmlns:a16="http://schemas.microsoft.com/office/drawing/2014/main" id="{96138E40-E1E6-1740-8262-BF4B87F80CF4}"/>
              </a:ext>
            </a:extLst>
          </p:cNvPr>
          <p:cNvPicPr>
            <a:picLocks noChangeAspect="1"/>
          </p:cNvPicPr>
          <p:nvPr userDrawn="1"/>
        </p:nvPicPr>
        <p:blipFill>
          <a:blip r:embed="rId3"/>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4014146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CD7B8-64B2-077E-A497-F5C5120C3A55}"/>
              </a:ext>
            </a:extLst>
          </p:cNvPr>
          <p:cNvSpPr>
            <a:spLocks noGrp="1"/>
          </p:cNvSpPr>
          <p:nvPr>
            <p:ph type="title"/>
          </p:nvPr>
        </p:nvSpPr>
        <p:spPr>
          <a:xfrm>
            <a:off x="460800" y="457200"/>
            <a:ext cx="4311225"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9AC457F0-2811-1B90-42E2-2AFC42A45BCA}"/>
              </a:ext>
            </a:extLst>
          </p:cNvPr>
          <p:cNvSpPr>
            <a:spLocks noGrp="1"/>
          </p:cNvSpPr>
          <p:nvPr>
            <p:ph idx="1"/>
          </p:nvPr>
        </p:nvSpPr>
        <p:spPr>
          <a:xfrm>
            <a:off x="5183188" y="987425"/>
            <a:ext cx="6638514" cy="45637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Text Placeholder 3">
            <a:extLst>
              <a:ext uri="{FF2B5EF4-FFF2-40B4-BE49-F238E27FC236}">
                <a16:creationId xmlns:a16="http://schemas.microsoft.com/office/drawing/2014/main" id="{DB6FCABF-7CDF-35B2-FE0F-168EA661B373}"/>
              </a:ext>
            </a:extLst>
          </p:cNvPr>
          <p:cNvSpPr>
            <a:spLocks noGrp="1"/>
          </p:cNvSpPr>
          <p:nvPr>
            <p:ph type="body" sz="half" idx="2"/>
          </p:nvPr>
        </p:nvSpPr>
        <p:spPr>
          <a:xfrm>
            <a:off x="460800" y="2057400"/>
            <a:ext cx="4311225" cy="356925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DB95FC1-AB49-DEAA-A03A-4827F02F2D96}"/>
              </a:ext>
            </a:extLst>
          </p:cNvPr>
          <p:cNvSpPr>
            <a:spLocks noGrp="1"/>
          </p:cNvSpPr>
          <p:nvPr>
            <p:ph type="dt" sz="half" idx="10"/>
          </p:nvPr>
        </p:nvSpPr>
        <p:spPr/>
        <p:txBody>
          <a:bodyPr/>
          <a:lstStyle/>
          <a:p>
            <a:fld id="{E8FB2C52-EA41-6F47-9888-AA140085CA19}" type="datetimeFigureOut">
              <a:rPr lang="en-GB" smtClean="0"/>
              <a:t>17/02/2025</a:t>
            </a:fld>
            <a:endParaRPr lang="en-GB"/>
          </a:p>
        </p:txBody>
      </p:sp>
      <p:sp>
        <p:nvSpPr>
          <p:cNvPr id="6" name="Footer Placeholder 5">
            <a:extLst>
              <a:ext uri="{FF2B5EF4-FFF2-40B4-BE49-F238E27FC236}">
                <a16:creationId xmlns:a16="http://schemas.microsoft.com/office/drawing/2014/main" id="{6254A998-6928-50DE-BD70-165B0E03D95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3B6AD8-D852-AD08-8095-3AC3ED987128}"/>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10" name="Picture 9" descr="A picture containing diagram&#10;&#10;Description automatically generated">
            <a:extLst>
              <a:ext uri="{FF2B5EF4-FFF2-40B4-BE49-F238E27FC236}">
                <a16:creationId xmlns:a16="http://schemas.microsoft.com/office/drawing/2014/main" id="{CBEBE530-54E4-A2F7-4B1D-4917FB6DBAA2}"/>
              </a:ext>
            </a:extLst>
          </p:cNvPr>
          <p:cNvPicPr>
            <a:picLocks noChangeAspect="1"/>
          </p:cNvPicPr>
          <p:nvPr userDrawn="1"/>
        </p:nvPicPr>
        <p:blipFill>
          <a:blip r:embed="rId2"/>
          <a:stretch>
            <a:fillRect/>
          </a:stretch>
        </p:blipFill>
        <p:spPr>
          <a:xfrm>
            <a:off x="273600" y="5653719"/>
            <a:ext cx="2671200" cy="1114346"/>
          </a:xfrm>
          <a:prstGeom prst="rect">
            <a:avLst/>
          </a:prstGeom>
        </p:spPr>
      </p:pic>
      <p:pic>
        <p:nvPicPr>
          <p:cNvPr id="11" name="Picture 10">
            <a:extLst>
              <a:ext uri="{FF2B5EF4-FFF2-40B4-BE49-F238E27FC236}">
                <a16:creationId xmlns:a16="http://schemas.microsoft.com/office/drawing/2014/main" id="{18B2D7B5-592B-1F99-9BD4-098DB196E955}"/>
              </a:ext>
            </a:extLst>
          </p:cNvPr>
          <p:cNvPicPr>
            <a:picLocks noChangeAspect="1"/>
          </p:cNvPicPr>
          <p:nvPr userDrawn="1"/>
        </p:nvPicPr>
        <p:blipFill>
          <a:blip r:embed="rId3"/>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3188189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9D7EC7-766F-4CB8-8356-69897E28179A}" type="datetime1">
              <a:rPr lang="en-GB" smtClean="0"/>
              <a:t>17/02/2025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4EDF67-18F1-4E70-A807-71C9BB4333C2}" type="slidenum">
              <a:rPr lang="en-GB" smtClean="0"/>
              <a:t>‹#›</a:t>
            </a:fld>
            <a:endParaRPr lang="en-GB"/>
          </a:p>
        </p:txBody>
      </p:sp>
    </p:spTree>
    <p:extLst>
      <p:ext uri="{BB962C8B-B14F-4D97-AF65-F5344CB8AC3E}">
        <p14:creationId xmlns:p14="http://schemas.microsoft.com/office/powerpoint/2010/main" val="816199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CF98-1BCC-DF9F-C273-95DABBD1825E}"/>
              </a:ext>
            </a:extLst>
          </p:cNvPr>
          <p:cNvSpPr>
            <a:spLocks noGrp="1"/>
          </p:cNvSpPr>
          <p:nvPr>
            <p:ph type="title"/>
          </p:nvPr>
        </p:nvSpPr>
        <p:spPr>
          <a:xfrm>
            <a:off x="460800" y="457200"/>
            <a:ext cx="4311225" cy="1600200"/>
          </a:xfrm>
        </p:spPr>
        <p:txBody>
          <a:bodyPr anchor="b"/>
          <a:lstStyle>
            <a:lvl1pPr>
              <a:defRPr sz="3200"/>
            </a:lvl1pPr>
          </a:lstStyle>
          <a:p>
            <a:r>
              <a:rPr lang="en-GB" dirty="0"/>
              <a:t>Click to edit Master title style</a:t>
            </a:r>
          </a:p>
        </p:txBody>
      </p:sp>
      <p:sp>
        <p:nvSpPr>
          <p:cNvPr id="3" name="Picture Placeholder 2">
            <a:extLst>
              <a:ext uri="{FF2B5EF4-FFF2-40B4-BE49-F238E27FC236}">
                <a16:creationId xmlns:a16="http://schemas.microsoft.com/office/drawing/2014/main" id="{E9C5A5CE-70CC-D8D7-C552-5B24898BD824}"/>
              </a:ext>
            </a:extLst>
          </p:cNvPr>
          <p:cNvSpPr>
            <a:spLocks noGrp="1"/>
          </p:cNvSpPr>
          <p:nvPr>
            <p:ph type="pic" idx="1"/>
          </p:nvPr>
        </p:nvSpPr>
        <p:spPr>
          <a:xfrm>
            <a:off x="5183188" y="457201"/>
            <a:ext cx="6638514" cy="517799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B25B3AA-7E32-A72D-CEF2-1FB8B30B156B}"/>
              </a:ext>
            </a:extLst>
          </p:cNvPr>
          <p:cNvSpPr>
            <a:spLocks noGrp="1"/>
          </p:cNvSpPr>
          <p:nvPr>
            <p:ph type="body" sz="half" idx="2"/>
          </p:nvPr>
        </p:nvSpPr>
        <p:spPr>
          <a:xfrm>
            <a:off x="460800" y="2057400"/>
            <a:ext cx="4311225" cy="35778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356E2D1-753A-CB6C-E42C-47CE5F799173}"/>
              </a:ext>
            </a:extLst>
          </p:cNvPr>
          <p:cNvSpPr>
            <a:spLocks noGrp="1"/>
          </p:cNvSpPr>
          <p:nvPr>
            <p:ph type="dt" sz="half" idx="10"/>
          </p:nvPr>
        </p:nvSpPr>
        <p:spPr/>
        <p:txBody>
          <a:bodyPr/>
          <a:lstStyle/>
          <a:p>
            <a:fld id="{E8FB2C52-EA41-6F47-9888-AA140085CA19}" type="datetimeFigureOut">
              <a:rPr lang="en-GB" smtClean="0"/>
              <a:t>17/02/2025</a:t>
            </a:fld>
            <a:endParaRPr lang="en-GB"/>
          </a:p>
        </p:txBody>
      </p:sp>
      <p:sp>
        <p:nvSpPr>
          <p:cNvPr id="6" name="Footer Placeholder 5">
            <a:extLst>
              <a:ext uri="{FF2B5EF4-FFF2-40B4-BE49-F238E27FC236}">
                <a16:creationId xmlns:a16="http://schemas.microsoft.com/office/drawing/2014/main" id="{34F3A70F-47A7-6E0E-95C1-BDCA23EAB1C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681E75-192F-309D-818D-8D807DCA54F5}"/>
              </a:ext>
            </a:extLst>
          </p:cNvPr>
          <p:cNvSpPr>
            <a:spLocks noGrp="1"/>
          </p:cNvSpPr>
          <p:nvPr>
            <p:ph type="sldNum" sz="quarter" idx="12"/>
          </p:nvPr>
        </p:nvSpPr>
        <p:spPr/>
        <p:txBody>
          <a:bodyPr/>
          <a:lstStyle/>
          <a:p>
            <a:fld id="{2052134C-DD39-9A46-9E9D-A910E1364561}" type="slidenum">
              <a:rPr lang="en-GB" smtClean="0"/>
              <a:t>‹#›</a:t>
            </a:fld>
            <a:endParaRPr lang="en-GB"/>
          </a:p>
        </p:txBody>
      </p:sp>
      <p:pic>
        <p:nvPicPr>
          <p:cNvPr id="10" name="Picture 9" descr="A picture containing diagram&#10;&#10;Description automatically generated">
            <a:extLst>
              <a:ext uri="{FF2B5EF4-FFF2-40B4-BE49-F238E27FC236}">
                <a16:creationId xmlns:a16="http://schemas.microsoft.com/office/drawing/2014/main" id="{5E145656-EC62-D82E-D929-944901072E6E}"/>
              </a:ext>
            </a:extLst>
          </p:cNvPr>
          <p:cNvPicPr>
            <a:picLocks noChangeAspect="1"/>
          </p:cNvPicPr>
          <p:nvPr userDrawn="1"/>
        </p:nvPicPr>
        <p:blipFill>
          <a:blip r:embed="rId2"/>
          <a:stretch>
            <a:fillRect/>
          </a:stretch>
        </p:blipFill>
        <p:spPr>
          <a:xfrm>
            <a:off x="273600" y="5653719"/>
            <a:ext cx="2671200" cy="1114346"/>
          </a:xfrm>
          <a:prstGeom prst="rect">
            <a:avLst/>
          </a:prstGeom>
        </p:spPr>
      </p:pic>
      <p:pic>
        <p:nvPicPr>
          <p:cNvPr id="11" name="Picture 10">
            <a:extLst>
              <a:ext uri="{FF2B5EF4-FFF2-40B4-BE49-F238E27FC236}">
                <a16:creationId xmlns:a16="http://schemas.microsoft.com/office/drawing/2014/main" id="{9DB04F9E-AD6B-A10D-F730-7A9DD53A1997}"/>
              </a:ext>
            </a:extLst>
          </p:cNvPr>
          <p:cNvPicPr>
            <a:picLocks noChangeAspect="1"/>
          </p:cNvPicPr>
          <p:nvPr userDrawn="1"/>
        </p:nvPicPr>
        <p:blipFill>
          <a:blip r:embed="rId3"/>
          <a:stretch>
            <a:fillRect/>
          </a:stretch>
        </p:blipFill>
        <p:spPr>
          <a:xfrm>
            <a:off x="2984601" y="5904638"/>
            <a:ext cx="8837102" cy="591260"/>
          </a:xfrm>
          <a:prstGeom prst="rect">
            <a:avLst/>
          </a:prstGeom>
        </p:spPr>
      </p:pic>
    </p:spTree>
    <p:extLst>
      <p:ext uri="{BB962C8B-B14F-4D97-AF65-F5344CB8AC3E}">
        <p14:creationId xmlns:p14="http://schemas.microsoft.com/office/powerpoint/2010/main" val="3898620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only">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82EE6DB-D3C1-C77B-12FB-399E9B33981E}"/>
              </a:ext>
            </a:extLst>
          </p:cNvPr>
          <p:cNvSpPr/>
          <p:nvPr userDrawn="1"/>
        </p:nvSpPr>
        <p:spPr>
          <a:xfrm>
            <a:off x="0" y="4328160"/>
            <a:ext cx="12192000" cy="2529840"/>
          </a:xfrm>
          <a:prstGeom prst="rect">
            <a:avLst/>
          </a:prstGeom>
          <a:gradFill>
            <a:gsLst>
              <a:gs pos="0">
                <a:schemeClr val="bg1">
                  <a:lumMod val="0"/>
                  <a:lumOff val="100000"/>
                  <a:alpha val="0"/>
                </a:schemeClr>
              </a:gs>
              <a:gs pos="88000">
                <a:schemeClr val="tx1">
                  <a:alpha val="46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328259BA-1BF6-DA04-FC4C-074CF0736084}"/>
              </a:ext>
            </a:extLst>
          </p:cNvPr>
          <p:cNvPicPr>
            <a:picLocks noChangeAspect="1"/>
          </p:cNvPicPr>
          <p:nvPr userDrawn="1"/>
        </p:nvPicPr>
        <p:blipFill>
          <a:blip r:embed="rId3"/>
          <a:srcRect/>
          <a:stretch/>
        </p:blipFill>
        <p:spPr>
          <a:xfrm>
            <a:off x="273600" y="5653719"/>
            <a:ext cx="2671200" cy="1114345"/>
          </a:xfrm>
          <a:prstGeom prst="rect">
            <a:avLst/>
          </a:prstGeom>
        </p:spPr>
      </p:pic>
    </p:spTree>
    <p:extLst>
      <p:ext uri="{BB962C8B-B14F-4D97-AF65-F5344CB8AC3E}">
        <p14:creationId xmlns:p14="http://schemas.microsoft.com/office/powerpoint/2010/main" val="165139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1F028-CAFA-690D-5FFF-35A28EB06380}"/>
              </a:ext>
            </a:extLst>
          </p:cNvPr>
          <p:cNvSpPr>
            <a:spLocks noGrp="1"/>
          </p:cNvSpPr>
          <p:nvPr>
            <p:ph type="title"/>
          </p:nvPr>
        </p:nvSpPr>
        <p:spPr/>
        <p:txBody>
          <a:bodyPr/>
          <a:lstStyle/>
          <a:p>
            <a:r>
              <a:rPr lang="en-GB"/>
              <a:t>Click to edit Master title style</a:t>
            </a:r>
          </a:p>
        </p:txBody>
      </p:sp>
      <p:grpSp>
        <p:nvGrpSpPr>
          <p:cNvPr id="110" name="Group 109">
            <a:extLst>
              <a:ext uri="{FF2B5EF4-FFF2-40B4-BE49-F238E27FC236}">
                <a16:creationId xmlns:a16="http://schemas.microsoft.com/office/drawing/2014/main" id="{12D23A1B-3BF5-A3BE-C76D-612A65C6B490}"/>
              </a:ext>
            </a:extLst>
          </p:cNvPr>
          <p:cNvGrpSpPr/>
          <p:nvPr userDrawn="1"/>
        </p:nvGrpSpPr>
        <p:grpSpPr>
          <a:xfrm>
            <a:off x="528061" y="2671684"/>
            <a:ext cx="3035751" cy="4085166"/>
            <a:chOff x="453600" y="1975769"/>
            <a:chExt cx="3035751" cy="4085166"/>
          </a:xfrm>
        </p:grpSpPr>
        <p:grpSp>
          <p:nvGrpSpPr>
            <p:cNvPr id="108" name="Group 107">
              <a:extLst>
                <a:ext uri="{FF2B5EF4-FFF2-40B4-BE49-F238E27FC236}">
                  <a16:creationId xmlns:a16="http://schemas.microsoft.com/office/drawing/2014/main" id="{7ABB0857-F820-E671-7D59-B6F765F8C751}"/>
                </a:ext>
              </a:extLst>
            </p:cNvPr>
            <p:cNvGrpSpPr/>
            <p:nvPr userDrawn="1"/>
          </p:nvGrpSpPr>
          <p:grpSpPr>
            <a:xfrm>
              <a:off x="453600" y="1975769"/>
              <a:ext cx="2023834" cy="2338604"/>
              <a:chOff x="453600" y="1975769"/>
              <a:chExt cx="2023834" cy="2338604"/>
            </a:xfrm>
          </p:grpSpPr>
          <p:sp>
            <p:nvSpPr>
              <p:cNvPr id="7" name="Freeform 6">
                <a:extLst>
                  <a:ext uri="{FF2B5EF4-FFF2-40B4-BE49-F238E27FC236}">
                    <a16:creationId xmlns:a16="http://schemas.microsoft.com/office/drawing/2014/main" id="{671DB64A-1B85-65AA-6868-1479B869A8BA}"/>
                  </a:ext>
                </a:extLst>
              </p:cNvPr>
              <p:cNvSpPr/>
              <p:nvPr/>
            </p:nvSpPr>
            <p:spPr>
              <a:xfrm>
                <a:off x="453600" y="1975769"/>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dirty="0">
                  <a:ln>
                    <a:noFill/>
                  </a:ln>
                  <a:latin typeface="Arial" pitchFamily="18"/>
                  <a:ea typeface="Arial Unicode MS" pitchFamily="2"/>
                  <a:cs typeface="Arial Unicode MS" pitchFamily="2"/>
                </a:endParaRPr>
              </a:p>
            </p:txBody>
          </p:sp>
          <p:sp>
            <p:nvSpPr>
              <p:cNvPr id="8" name="Freeform 7">
                <a:extLst>
                  <a:ext uri="{FF2B5EF4-FFF2-40B4-BE49-F238E27FC236}">
                    <a16:creationId xmlns:a16="http://schemas.microsoft.com/office/drawing/2014/main" id="{2B5711F5-4BD7-1AA4-8903-DE2FF34E8F01}"/>
                  </a:ext>
                </a:extLst>
              </p:cNvPr>
              <p:cNvSpPr/>
              <p:nvPr/>
            </p:nvSpPr>
            <p:spPr>
              <a:xfrm>
                <a:off x="491275" y="2052639"/>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dirty="0">
                  <a:ln>
                    <a:noFill/>
                  </a:ln>
                  <a:latin typeface="Arial" pitchFamily="18"/>
                  <a:ea typeface="Arial Unicode MS" pitchFamily="2"/>
                  <a:cs typeface="Arial Unicode MS" pitchFamily="2"/>
                </a:endParaRPr>
              </a:p>
            </p:txBody>
          </p:sp>
          <p:sp>
            <p:nvSpPr>
              <p:cNvPr id="10" name="Freeform 9">
                <a:extLst>
                  <a:ext uri="{FF2B5EF4-FFF2-40B4-BE49-F238E27FC236}">
                    <a16:creationId xmlns:a16="http://schemas.microsoft.com/office/drawing/2014/main" id="{13AE8B31-921E-F1F1-FBD2-AECCC6CA353B}"/>
                  </a:ext>
                </a:extLst>
              </p:cNvPr>
              <p:cNvSpPr/>
              <p:nvPr/>
            </p:nvSpPr>
            <p:spPr>
              <a:xfrm>
                <a:off x="1502129" y="2052639"/>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2" name="Freeform 11">
                <a:extLst>
                  <a:ext uri="{FF2B5EF4-FFF2-40B4-BE49-F238E27FC236}">
                    <a16:creationId xmlns:a16="http://schemas.microsoft.com/office/drawing/2014/main" id="{0F6088E6-ACC8-A20D-5753-A83925EF2A64}"/>
                  </a:ext>
                </a:extLst>
              </p:cNvPr>
              <p:cNvSpPr/>
              <p:nvPr/>
            </p:nvSpPr>
            <p:spPr>
              <a:xfrm>
                <a:off x="551738" y="3188671"/>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09" name="Group 108">
              <a:extLst>
                <a:ext uri="{FF2B5EF4-FFF2-40B4-BE49-F238E27FC236}">
                  <a16:creationId xmlns:a16="http://schemas.microsoft.com/office/drawing/2014/main" id="{8B74E49D-0B3F-86B8-776C-DF7D9F25474D}"/>
                </a:ext>
              </a:extLst>
            </p:cNvPr>
            <p:cNvGrpSpPr/>
            <p:nvPr userDrawn="1"/>
          </p:nvGrpSpPr>
          <p:grpSpPr>
            <a:xfrm>
              <a:off x="1465517" y="3722331"/>
              <a:ext cx="2023834" cy="2338604"/>
              <a:chOff x="1465517" y="3722331"/>
              <a:chExt cx="2023834" cy="2338604"/>
            </a:xfrm>
          </p:grpSpPr>
          <p:sp>
            <p:nvSpPr>
              <p:cNvPr id="31" name="Freeform 30">
                <a:extLst>
                  <a:ext uri="{FF2B5EF4-FFF2-40B4-BE49-F238E27FC236}">
                    <a16:creationId xmlns:a16="http://schemas.microsoft.com/office/drawing/2014/main" id="{75D578EC-479E-E95F-BA55-E57F5FA585F5}"/>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32" name="Freeform 31">
                <a:extLst>
                  <a:ext uri="{FF2B5EF4-FFF2-40B4-BE49-F238E27FC236}">
                    <a16:creationId xmlns:a16="http://schemas.microsoft.com/office/drawing/2014/main" id="{76583236-6720-1DFF-BBA0-AA9980DE3C19}"/>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34" name="Freeform 33">
                <a:extLst>
                  <a:ext uri="{FF2B5EF4-FFF2-40B4-BE49-F238E27FC236}">
                    <a16:creationId xmlns:a16="http://schemas.microsoft.com/office/drawing/2014/main" id="{A162237E-F0AA-B366-DCAB-DEBC79C52FC7}"/>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36" name="Freeform 35">
                <a:extLst>
                  <a:ext uri="{FF2B5EF4-FFF2-40B4-BE49-F238E27FC236}">
                    <a16:creationId xmlns:a16="http://schemas.microsoft.com/office/drawing/2014/main" id="{38269649-EB04-55C5-3162-81DE468861B3}"/>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grpSp>
        <p:nvGrpSpPr>
          <p:cNvPr id="122" name="Group 121">
            <a:extLst>
              <a:ext uri="{FF2B5EF4-FFF2-40B4-BE49-F238E27FC236}">
                <a16:creationId xmlns:a16="http://schemas.microsoft.com/office/drawing/2014/main" id="{89B5EF14-33B3-348F-39CC-EA1CD0FEE9D6}"/>
              </a:ext>
            </a:extLst>
          </p:cNvPr>
          <p:cNvGrpSpPr/>
          <p:nvPr userDrawn="1"/>
        </p:nvGrpSpPr>
        <p:grpSpPr>
          <a:xfrm>
            <a:off x="2551069" y="2671684"/>
            <a:ext cx="3035751" cy="4085166"/>
            <a:chOff x="453600" y="1975769"/>
            <a:chExt cx="3035751" cy="4085166"/>
          </a:xfrm>
        </p:grpSpPr>
        <p:grpSp>
          <p:nvGrpSpPr>
            <p:cNvPr id="123" name="Group 122">
              <a:extLst>
                <a:ext uri="{FF2B5EF4-FFF2-40B4-BE49-F238E27FC236}">
                  <a16:creationId xmlns:a16="http://schemas.microsoft.com/office/drawing/2014/main" id="{70C90FD8-8A86-6327-9CFC-65E67A502FD4}"/>
                </a:ext>
              </a:extLst>
            </p:cNvPr>
            <p:cNvGrpSpPr/>
            <p:nvPr userDrawn="1"/>
          </p:nvGrpSpPr>
          <p:grpSpPr>
            <a:xfrm>
              <a:off x="453600" y="1975769"/>
              <a:ext cx="2023834" cy="2338604"/>
              <a:chOff x="453600" y="1975769"/>
              <a:chExt cx="2023834" cy="2338604"/>
            </a:xfrm>
          </p:grpSpPr>
          <p:sp>
            <p:nvSpPr>
              <p:cNvPr id="129" name="Freeform 128">
                <a:extLst>
                  <a:ext uri="{FF2B5EF4-FFF2-40B4-BE49-F238E27FC236}">
                    <a16:creationId xmlns:a16="http://schemas.microsoft.com/office/drawing/2014/main" id="{12581A93-6B17-32E4-5A0A-9A224B76B71B}"/>
                  </a:ext>
                </a:extLst>
              </p:cNvPr>
              <p:cNvSpPr/>
              <p:nvPr/>
            </p:nvSpPr>
            <p:spPr>
              <a:xfrm>
                <a:off x="453600" y="1975769"/>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30" name="Freeform 129">
                <a:extLst>
                  <a:ext uri="{FF2B5EF4-FFF2-40B4-BE49-F238E27FC236}">
                    <a16:creationId xmlns:a16="http://schemas.microsoft.com/office/drawing/2014/main" id="{AB251C02-A01B-BEDD-C986-E1AD3D6018FB}"/>
                  </a:ext>
                </a:extLst>
              </p:cNvPr>
              <p:cNvSpPr/>
              <p:nvPr/>
            </p:nvSpPr>
            <p:spPr>
              <a:xfrm>
                <a:off x="491275" y="2052639"/>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31" name="Freeform 130">
                <a:extLst>
                  <a:ext uri="{FF2B5EF4-FFF2-40B4-BE49-F238E27FC236}">
                    <a16:creationId xmlns:a16="http://schemas.microsoft.com/office/drawing/2014/main" id="{47102A30-B51E-6350-1DC1-F635866C2F9F}"/>
                  </a:ext>
                </a:extLst>
              </p:cNvPr>
              <p:cNvSpPr/>
              <p:nvPr/>
            </p:nvSpPr>
            <p:spPr>
              <a:xfrm>
                <a:off x="1502129" y="2052639"/>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32" name="Freeform 131">
                <a:extLst>
                  <a:ext uri="{FF2B5EF4-FFF2-40B4-BE49-F238E27FC236}">
                    <a16:creationId xmlns:a16="http://schemas.microsoft.com/office/drawing/2014/main" id="{9AFFA867-3917-A4B6-EEEF-3AA1B91D9E60}"/>
                  </a:ext>
                </a:extLst>
              </p:cNvPr>
              <p:cNvSpPr/>
              <p:nvPr/>
            </p:nvSpPr>
            <p:spPr>
              <a:xfrm>
                <a:off x="551738" y="3188671"/>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24" name="Group 123">
              <a:extLst>
                <a:ext uri="{FF2B5EF4-FFF2-40B4-BE49-F238E27FC236}">
                  <a16:creationId xmlns:a16="http://schemas.microsoft.com/office/drawing/2014/main" id="{CDC15192-7D00-35B5-8B48-7AB8350B046C}"/>
                </a:ext>
              </a:extLst>
            </p:cNvPr>
            <p:cNvGrpSpPr/>
            <p:nvPr userDrawn="1"/>
          </p:nvGrpSpPr>
          <p:grpSpPr>
            <a:xfrm>
              <a:off x="1465517" y="3722331"/>
              <a:ext cx="2023834" cy="2338604"/>
              <a:chOff x="1465517" y="3722331"/>
              <a:chExt cx="2023834" cy="2338604"/>
            </a:xfrm>
          </p:grpSpPr>
          <p:sp>
            <p:nvSpPr>
              <p:cNvPr id="125" name="Freeform 124">
                <a:extLst>
                  <a:ext uri="{FF2B5EF4-FFF2-40B4-BE49-F238E27FC236}">
                    <a16:creationId xmlns:a16="http://schemas.microsoft.com/office/drawing/2014/main" id="{AA00FECE-6CBA-325F-CE92-3001486DEAA9}"/>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26" name="Freeform 125">
                <a:extLst>
                  <a:ext uri="{FF2B5EF4-FFF2-40B4-BE49-F238E27FC236}">
                    <a16:creationId xmlns:a16="http://schemas.microsoft.com/office/drawing/2014/main" id="{0C579BF5-3956-FCC0-C630-A202DC9986CF}"/>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27" name="Freeform 126">
                <a:extLst>
                  <a:ext uri="{FF2B5EF4-FFF2-40B4-BE49-F238E27FC236}">
                    <a16:creationId xmlns:a16="http://schemas.microsoft.com/office/drawing/2014/main" id="{CBE4F493-D5E5-94CD-141E-B62A7AFB7364}"/>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28" name="Freeform 127">
                <a:extLst>
                  <a:ext uri="{FF2B5EF4-FFF2-40B4-BE49-F238E27FC236}">
                    <a16:creationId xmlns:a16="http://schemas.microsoft.com/office/drawing/2014/main" id="{243BA382-E792-445A-3532-9B92B7BA605E}"/>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grpSp>
        <p:nvGrpSpPr>
          <p:cNvPr id="133" name="Group 132">
            <a:extLst>
              <a:ext uri="{FF2B5EF4-FFF2-40B4-BE49-F238E27FC236}">
                <a16:creationId xmlns:a16="http://schemas.microsoft.com/office/drawing/2014/main" id="{282BECD4-903B-1BEA-99B6-0856A74DFF6A}"/>
              </a:ext>
            </a:extLst>
          </p:cNvPr>
          <p:cNvGrpSpPr/>
          <p:nvPr userDrawn="1"/>
        </p:nvGrpSpPr>
        <p:grpSpPr>
          <a:xfrm>
            <a:off x="4574078" y="2671684"/>
            <a:ext cx="3035751" cy="4085166"/>
            <a:chOff x="453600" y="1975769"/>
            <a:chExt cx="3035751" cy="4085166"/>
          </a:xfrm>
        </p:grpSpPr>
        <p:grpSp>
          <p:nvGrpSpPr>
            <p:cNvPr id="134" name="Group 133">
              <a:extLst>
                <a:ext uri="{FF2B5EF4-FFF2-40B4-BE49-F238E27FC236}">
                  <a16:creationId xmlns:a16="http://schemas.microsoft.com/office/drawing/2014/main" id="{101A0FDC-6DA2-F822-82C0-248F14492B2A}"/>
                </a:ext>
              </a:extLst>
            </p:cNvPr>
            <p:cNvGrpSpPr/>
            <p:nvPr userDrawn="1"/>
          </p:nvGrpSpPr>
          <p:grpSpPr>
            <a:xfrm>
              <a:off x="453600" y="1975769"/>
              <a:ext cx="2023834" cy="2338604"/>
              <a:chOff x="453600" y="1975769"/>
              <a:chExt cx="2023834" cy="2338604"/>
            </a:xfrm>
          </p:grpSpPr>
          <p:sp>
            <p:nvSpPr>
              <p:cNvPr id="140" name="Freeform 139">
                <a:extLst>
                  <a:ext uri="{FF2B5EF4-FFF2-40B4-BE49-F238E27FC236}">
                    <a16:creationId xmlns:a16="http://schemas.microsoft.com/office/drawing/2014/main" id="{8570C6FE-D4A3-8BA5-9268-1414569775C5}"/>
                  </a:ext>
                </a:extLst>
              </p:cNvPr>
              <p:cNvSpPr/>
              <p:nvPr/>
            </p:nvSpPr>
            <p:spPr>
              <a:xfrm>
                <a:off x="453600" y="1975769"/>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1" name="Freeform 140">
                <a:extLst>
                  <a:ext uri="{FF2B5EF4-FFF2-40B4-BE49-F238E27FC236}">
                    <a16:creationId xmlns:a16="http://schemas.microsoft.com/office/drawing/2014/main" id="{513C5CAC-CFA0-BA14-D79F-195F25527F66}"/>
                  </a:ext>
                </a:extLst>
              </p:cNvPr>
              <p:cNvSpPr/>
              <p:nvPr/>
            </p:nvSpPr>
            <p:spPr>
              <a:xfrm>
                <a:off x="491275" y="2052639"/>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2" name="Freeform 141">
                <a:extLst>
                  <a:ext uri="{FF2B5EF4-FFF2-40B4-BE49-F238E27FC236}">
                    <a16:creationId xmlns:a16="http://schemas.microsoft.com/office/drawing/2014/main" id="{E9D8B78D-BE77-EEFA-8195-FD1F19F3A84E}"/>
                  </a:ext>
                </a:extLst>
              </p:cNvPr>
              <p:cNvSpPr/>
              <p:nvPr/>
            </p:nvSpPr>
            <p:spPr>
              <a:xfrm>
                <a:off x="1502129" y="2052639"/>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3" name="Freeform 142">
                <a:extLst>
                  <a:ext uri="{FF2B5EF4-FFF2-40B4-BE49-F238E27FC236}">
                    <a16:creationId xmlns:a16="http://schemas.microsoft.com/office/drawing/2014/main" id="{EF3A3F80-3D24-7641-92EA-261D4880DA4E}"/>
                  </a:ext>
                </a:extLst>
              </p:cNvPr>
              <p:cNvSpPr/>
              <p:nvPr/>
            </p:nvSpPr>
            <p:spPr>
              <a:xfrm>
                <a:off x="551738" y="3188671"/>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35" name="Group 134">
              <a:extLst>
                <a:ext uri="{FF2B5EF4-FFF2-40B4-BE49-F238E27FC236}">
                  <a16:creationId xmlns:a16="http://schemas.microsoft.com/office/drawing/2014/main" id="{937BE035-6A77-239D-AFA9-27D17A636E64}"/>
                </a:ext>
              </a:extLst>
            </p:cNvPr>
            <p:cNvGrpSpPr/>
            <p:nvPr userDrawn="1"/>
          </p:nvGrpSpPr>
          <p:grpSpPr>
            <a:xfrm>
              <a:off x="1465517" y="3722331"/>
              <a:ext cx="2023834" cy="2338604"/>
              <a:chOff x="1465517" y="3722331"/>
              <a:chExt cx="2023834" cy="2338604"/>
            </a:xfrm>
          </p:grpSpPr>
          <p:sp>
            <p:nvSpPr>
              <p:cNvPr id="136" name="Freeform 135">
                <a:extLst>
                  <a:ext uri="{FF2B5EF4-FFF2-40B4-BE49-F238E27FC236}">
                    <a16:creationId xmlns:a16="http://schemas.microsoft.com/office/drawing/2014/main" id="{5D42CE29-ADDA-C510-3F54-1B8F2FAA565D}"/>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37" name="Freeform 136">
                <a:extLst>
                  <a:ext uri="{FF2B5EF4-FFF2-40B4-BE49-F238E27FC236}">
                    <a16:creationId xmlns:a16="http://schemas.microsoft.com/office/drawing/2014/main" id="{01A8AF44-4AA3-9F5E-420C-84D24808BB35}"/>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38" name="Freeform 137">
                <a:extLst>
                  <a:ext uri="{FF2B5EF4-FFF2-40B4-BE49-F238E27FC236}">
                    <a16:creationId xmlns:a16="http://schemas.microsoft.com/office/drawing/2014/main" id="{8D409F57-AF45-BE58-6EED-922F35CB3D38}"/>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39" name="Freeform 138">
                <a:extLst>
                  <a:ext uri="{FF2B5EF4-FFF2-40B4-BE49-F238E27FC236}">
                    <a16:creationId xmlns:a16="http://schemas.microsoft.com/office/drawing/2014/main" id="{1B36455B-00C7-AF77-1375-A2400B167747}"/>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grpSp>
        <p:nvGrpSpPr>
          <p:cNvPr id="144" name="Group 143">
            <a:extLst>
              <a:ext uri="{FF2B5EF4-FFF2-40B4-BE49-F238E27FC236}">
                <a16:creationId xmlns:a16="http://schemas.microsoft.com/office/drawing/2014/main" id="{181B00CB-8915-9D18-A942-9BBEBB5E1355}"/>
              </a:ext>
            </a:extLst>
          </p:cNvPr>
          <p:cNvGrpSpPr/>
          <p:nvPr userDrawn="1"/>
        </p:nvGrpSpPr>
        <p:grpSpPr>
          <a:xfrm>
            <a:off x="6597086" y="2671684"/>
            <a:ext cx="3035751" cy="4085166"/>
            <a:chOff x="453600" y="1975769"/>
            <a:chExt cx="3035751" cy="4085166"/>
          </a:xfrm>
        </p:grpSpPr>
        <p:grpSp>
          <p:nvGrpSpPr>
            <p:cNvPr id="145" name="Group 144">
              <a:extLst>
                <a:ext uri="{FF2B5EF4-FFF2-40B4-BE49-F238E27FC236}">
                  <a16:creationId xmlns:a16="http://schemas.microsoft.com/office/drawing/2014/main" id="{A97050DC-3032-47CD-BEA3-B8E3EEA36700}"/>
                </a:ext>
              </a:extLst>
            </p:cNvPr>
            <p:cNvGrpSpPr/>
            <p:nvPr userDrawn="1"/>
          </p:nvGrpSpPr>
          <p:grpSpPr>
            <a:xfrm>
              <a:off x="453600" y="1975769"/>
              <a:ext cx="2023834" cy="2338604"/>
              <a:chOff x="453600" y="1975769"/>
              <a:chExt cx="2023834" cy="2338604"/>
            </a:xfrm>
          </p:grpSpPr>
          <p:sp>
            <p:nvSpPr>
              <p:cNvPr id="151" name="Freeform 150">
                <a:extLst>
                  <a:ext uri="{FF2B5EF4-FFF2-40B4-BE49-F238E27FC236}">
                    <a16:creationId xmlns:a16="http://schemas.microsoft.com/office/drawing/2014/main" id="{2735D1BC-6F0F-C5CF-4171-0069A21647A5}"/>
                  </a:ext>
                </a:extLst>
              </p:cNvPr>
              <p:cNvSpPr/>
              <p:nvPr/>
            </p:nvSpPr>
            <p:spPr>
              <a:xfrm>
                <a:off x="453600" y="1975769"/>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52" name="Freeform 151">
                <a:extLst>
                  <a:ext uri="{FF2B5EF4-FFF2-40B4-BE49-F238E27FC236}">
                    <a16:creationId xmlns:a16="http://schemas.microsoft.com/office/drawing/2014/main" id="{107F18B1-4D4E-45CB-D9AF-3B03DB9F4EF3}"/>
                  </a:ext>
                </a:extLst>
              </p:cNvPr>
              <p:cNvSpPr/>
              <p:nvPr/>
            </p:nvSpPr>
            <p:spPr>
              <a:xfrm>
                <a:off x="491275" y="2052639"/>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53" name="Freeform 152">
                <a:extLst>
                  <a:ext uri="{FF2B5EF4-FFF2-40B4-BE49-F238E27FC236}">
                    <a16:creationId xmlns:a16="http://schemas.microsoft.com/office/drawing/2014/main" id="{E45F0179-255B-7BB7-68D5-641087A550EB}"/>
                  </a:ext>
                </a:extLst>
              </p:cNvPr>
              <p:cNvSpPr/>
              <p:nvPr/>
            </p:nvSpPr>
            <p:spPr>
              <a:xfrm>
                <a:off x="1502129" y="2052639"/>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54" name="Freeform 153">
                <a:extLst>
                  <a:ext uri="{FF2B5EF4-FFF2-40B4-BE49-F238E27FC236}">
                    <a16:creationId xmlns:a16="http://schemas.microsoft.com/office/drawing/2014/main" id="{A0473382-3F99-79AA-F6CF-1F2A35C64F7C}"/>
                  </a:ext>
                </a:extLst>
              </p:cNvPr>
              <p:cNvSpPr/>
              <p:nvPr/>
            </p:nvSpPr>
            <p:spPr>
              <a:xfrm>
                <a:off x="551738" y="3188671"/>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46" name="Group 145">
              <a:extLst>
                <a:ext uri="{FF2B5EF4-FFF2-40B4-BE49-F238E27FC236}">
                  <a16:creationId xmlns:a16="http://schemas.microsoft.com/office/drawing/2014/main" id="{F7DCC72E-8AE6-E5EF-8141-47B7B6EEEC10}"/>
                </a:ext>
              </a:extLst>
            </p:cNvPr>
            <p:cNvGrpSpPr/>
            <p:nvPr userDrawn="1"/>
          </p:nvGrpSpPr>
          <p:grpSpPr>
            <a:xfrm>
              <a:off x="1465517" y="3722331"/>
              <a:ext cx="2023834" cy="2338604"/>
              <a:chOff x="1465517" y="3722331"/>
              <a:chExt cx="2023834" cy="2338604"/>
            </a:xfrm>
          </p:grpSpPr>
          <p:sp>
            <p:nvSpPr>
              <p:cNvPr id="147" name="Freeform 146">
                <a:extLst>
                  <a:ext uri="{FF2B5EF4-FFF2-40B4-BE49-F238E27FC236}">
                    <a16:creationId xmlns:a16="http://schemas.microsoft.com/office/drawing/2014/main" id="{0A8D4EFB-5C0C-2CD4-31E5-FA22865E837A}"/>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8" name="Freeform 147">
                <a:extLst>
                  <a:ext uri="{FF2B5EF4-FFF2-40B4-BE49-F238E27FC236}">
                    <a16:creationId xmlns:a16="http://schemas.microsoft.com/office/drawing/2014/main" id="{752BA792-0F2B-9356-2649-BBAF753A2041}"/>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49" name="Freeform 148">
                <a:extLst>
                  <a:ext uri="{FF2B5EF4-FFF2-40B4-BE49-F238E27FC236}">
                    <a16:creationId xmlns:a16="http://schemas.microsoft.com/office/drawing/2014/main" id="{9A9F9BD9-0204-A635-D450-2958673BAE46}"/>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50" name="Freeform 149">
                <a:extLst>
                  <a:ext uri="{FF2B5EF4-FFF2-40B4-BE49-F238E27FC236}">
                    <a16:creationId xmlns:a16="http://schemas.microsoft.com/office/drawing/2014/main" id="{AD06D6C1-EE20-4727-9B63-C915388F0773}"/>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grpSp>
        <p:nvGrpSpPr>
          <p:cNvPr id="155" name="Group 154">
            <a:extLst>
              <a:ext uri="{FF2B5EF4-FFF2-40B4-BE49-F238E27FC236}">
                <a16:creationId xmlns:a16="http://schemas.microsoft.com/office/drawing/2014/main" id="{88CBCD4E-47CE-BBA6-47E8-2CCA3710254A}"/>
              </a:ext>
            </a:extLst>
          </p:cNvPr>
          <p:cNvGrpSpPr/>
          <p:nvPr userDrawn="1"/>
        </p:nvGrpSpPr>
        <p:grpSpPr>
          <a:xfrm>
            <a:off x="8628188" y="2671684"/>
            <a:ext cx="3035751" cy="4085166"/>
            <a:chOff x="453600" y="1975769"/>
            <a:chExt cx="3035751" cy="4085166"/>
          </a:xfrm>
        </p:grpSpPr>
        <p:grpSp>
          <p:nvGrpSpPr>
            <p:cNvPr id="156" name="Group 155">
              <a:extLst>
                <a:ext uri="{FF2B5EF4-FFF2-40B4-BE49-F238E27FC236}">
                  <a16:creationId xmlns:a16="http://schemas.microsoft.com/office/drawing/2014/main" id="{D0E4194A-59F5-5FDC-FA19-8C1136767B5C}"/>
                </a:ext>
              </a:extLst>
            </p:cNvPr>
            <p:cNvGrpSpPr/>
            <p:nvPr userDrawn="1"/>
          </p:nvGrpSpPr>
          <p:grpSpPr>
            <a:xfrm>
              <a:off x="453600" y="1975769"/>
              <a:ext cx="2023834" cy="2338604"/>
              <a:chOff x="453600" y="1975769"/>
              <a:chExt cx="2023834" cy="2338604"/>
            </a:xfrm>
          </p:grpSpPr>
          <p:sp>
            <p:nvSpPr>
              <p:cNvPr id="162" name="Freeform 161">
                <a:extLst>
                  <a:ext uri="{FF2B5EF4-FFF2-40B4-BE49-F238E27FC236}">
                    <a16:creationId xmlns:a16="http://schemas.microsoft.com/office/drawing/2014/main" id="{E07C0CAF-65F0-54FC-73E8-960CD0047E79}"/>
                  </a:ext>
                </a:extLst>
              </p:cNvPr>
              <p:cNvSpPr/>
              <p:nvPr/>
            </p:nvSpPr>
            <p:spPr>
              <a:xfrm>
                <a:off x="453600" y="1975769"/>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63" name="Freeform 162">
                <a:extLst>
                  <a:ext uri="{FF2B5EF4-FFF2-40B4-BE49-F238E27FC236}">
                    <a16:creationId xmlns:a16="http://schemas.microsoft.com/office/drawing/2014/main" id="{B1D80526-0660-58B2-851D-5468299BF725}"/>
                  </a:ext>
                </a:extLst>
              </p:cNvPr>
              <p:cNvSpPr/>
              <p:nvPr/>
            </p:nvSpPr>
            <p:spPr>
              <a:xfrm>
                <a:off x="491275" y="2052639"/>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64" name="Freeform 163">
                <a:extLst>
                  <a:ext uri="{FF2B5EF4-FFF2-40B4-BE49-F238E27FC236}">
                    <a16:creationId xmlns:a16="http://schemas.microsoft.com/office/drawing/2014/main" id="{07426E50-C765-896C-8F7D-A71ABDEE1434}"/>
                  </a:ext>
                </a:extLst>
              </p:cNvPr>
              <p:cNvSpPr/>
              <p:nvPr/>
            </p:nvSpPr>
            <p:spPr>
              <a:xfrm>
                <a:off x="1502129" y="2052639"/>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65" name="Freeform 164">
                <a:extLst>
                  <a:ext uri="{FF2B5EF4-FFF2-40B4-BE49-F238E27FC236}">
                    <a16:creationId xmlns:a16="http://schemas.microsoft.com/office/drawing/2014/main" id="{6BB0DC56-43E1-4478-F4C1-AF74D3AC0525}"/>
                  </a:ext>
                </a:extLst>
              </p:cNvPr>
              <p:cNvSpPr/>
              <p:nvPr/>
            </p:nvSpPr>
            <p:spPr>
              <a:xfrm>
                <a:off x="551738" y="3188671"/>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57" name="Group 156">
              <a:extLst>
                <a:ext uri="{FF2B5EF4-FFF2-40B4-BE49-F238E27FC236}">
                  <a16:creationId xmlns:a16="http://schemas.microsoft.com/office/drawing/2014/main" id="{1B54305E-6A7D-0F35-0707-DF65336D3E57}"/>
                </a:ext>
              </a:extLst>
            </p:cNvPr>
            <p:cNvGrpSpPr/>
            <p:nvPr userDrawn="1"/>
          </p:nvGrpSpPr>
          <p:grpSpPr>
            <a:xfrm>
              <a:off x="1465517" y="3722331"/>
              <a:ext cx="2023834" cy="2338604"/>
              <a:chOff x="1465517" y="3722331"/>
              <a:chExt cx="2023834" cy="2338604"/>
            </a:xfrm>
          </p:grpSpPr>
          <p:sp>
            <p:nvSpPr>
              <p:cNvPr id="158" name="Freeform 157">
                <a:extLst>
                  <a:ext uri="{FF2B5EF4-FFF2-40B4-BE49-F238E27FC236}">
                    <a16:creationId xmlns:a16="http://schemas.microsoft.com/office/drawing/2014/main" id="{5F9BB29D-1AD8-F8E0-4CF9-6CB67B2DB199}"/>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59" name="Freeform 158">
                <a:extLst>
                  <a:ext uri="{FF2B5EF4-FFF2-40B4-BE49-F238E27FC236}">
                    <a16:creationId xmlns:a16="http://schemas.microsoft.com/office/drawing/2014/main" id="{30A42E1C-2403-C9A3-C0F9-CBF396537135}"/>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60" name="Freeform 159">
                <a:extLst>
                  <a:ext uri="{FF2B5EF4-FFF2-40B4-BE49-F238E27FC236}">
                    <a16:creationId xmlns:a16="http://schemas.microsoft.com/office/drawing/2014/main" id="{2605ECD5-84F8-80A4-C169-7BEF425BE07B}"/>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61" name="Freeform 160">
                <a:extLst>
                  <a:ext uri="{FF2B5EF4-FFF2-40B4-BE49-F238E27FC236}">
                    <a16:creationId xmlns:a16="http://schemas.microsoft.com/office/drawing/2014/main" id="{527BC8BA-68BB-F853-7351-5E630CCC0D71}"/>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grpSp>
        <p:nvGrpSpPr>
          <p:cNvPr id="225" name="Group 224">
            <a:extLst>
              <a:ext uri="{FF2B5EF4-FFF2-40B4-BE49-F238E27FC236}">
                <a16:creationId xmlns:a16="http://schemas.microsoft.com/office/drawing/2014/main" id="{817F9607-5C3A-DEA2-FDD9-6BBC957E5B10}"/>
              </a:ext>
            </a:extLst>
          </p:cNvPr>
          <p:cNvGrpSpPr/>
          <p:nvPr userDrawn="1"/>
        </p:nvGrpSpPr>
        <p:grpSpPr>
          <a:xfrm>
            <a:off x="1539978" y="930579"/>
            <a:ext cx="2023834" cy="2338604"/>
            <a:chOff x="1465517" y="3722331"/>
            <a:chExt cx="2023834" cy="2338604"/>
          </a:xfrm>
        </p:grpSpPr>
        <p:sp>
          <p:nvSpPr>
            <p:cNvPr id="226" name="Freeform 225">
              <a:extLst>
                <a:ext uri="{FF2B5EF4-FFF2-40B4-BE49-F238E27FC236}">
                  <a16:creationId xmlns:a16="http://schemas.microsoft.com/office/drawing/2014/main" id="{F8E95551-809E-1FE5-9B0C-CE4C53E0929F}"/>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27" name="Freeform 226">
              <a:extLst>
                <a:ext uri="{FF2B5EF4-FFF2-40B4-BE49-F238E27FC236}">
                  <a16:creationId xmlns:a16="http://schemas.microsoft.com/office/drawing/2014/main" id="{E36C128A-C37C-0FB0-DF82-031B06083F63}"/>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dirty="0">
                <a:ln>
                  <a:noFill/>
                </a:ln>
                <a:latin typeface="Arial" pitchFamily="18"/>
                <a:ea typeface="Arial Unicode MS" pitchFamily="2"/>
                <a:cs typeface="Arial Unicode MS" pitchFamily="2"/>
              </a:endParaRPr>
            </a:p>
          </p:txBody>
        </p:sp>
        <p:sp>
          <p:nvSpPr>
            <p:cNvPr id="228" name="Freeform 227">
              <a:extLst>
                <a:ext uri="{FF2B5EF4-FFF2-40B4-BE49-F238E27FC236}">
                  <a16:creationId xmlns:a16="http://schemas.microsoft.com/office/drawing/2014/main" id="{175CB0EA-AC73-AC12-D774-496CA04A2DD9}"/>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29" name="Freeform 228">
              <a:extLst>
                <a:ext uri="{FF2B5EF4-FFF2-40B4-BE49-F238E27FC236}">
                  <a16:creationId xmlns:a16="http://schemas.microsoft.com/office/drawing/2014/main" id="{6AA66990-268A-55F7-8A77-A7C079A374D6}"/>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215" name="Group 214">
            <a:extLst>
              <a:ext uri="{FF2B5EF4-FFF2-40B4-BE49-F238E27FC236}">
                <a16:creationId xmlns:a16="http://schemas.microsoft.com/office/drawing/2014/main" id="{E43DFCB5-2042-3553-82B2-EE1ACA996DDA}"/>
              </a:ext>
            </a:extLst>
          </p:cNvPr>
          <p:cNvGrpSpPr/>
          <p:nvPr userDrawn="1"/>
        </p:nvGrpSpPr>
        <p:grpSpPr>
          <a:xfrm>
            <a:off x="3562986" y="930579"/>
            <a:ext cx="2023834" cy="2338604"/>
            <a:chOff x="1465517" y="3722331"/>
            <a:chExt cx="2023834" cy="2338604"/>
          </a:xfrm>
        </p:grpSpPr>
        <p:sp>
          <p:nvSpPr>
            <p:cNvPr id="216" name="Freeform 215">
              <a:extLst>
                <a:ext uri="{FF2B5EF4-FFF2-40B4-BE49-F238E27FC236}">
                  <a16:creationId xmlns:a16="http://schemas.microsoft.com/office/drawing/2014/main" id="{F73A6EFC-D6D2-3481-2CE0-5E7AA9DF6B82}"/>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17" name="Freeform 216">
              <a:extLst>
                <a:ext uri="{FF2B5EF4-FFF2-40B4-BE49-F238E27FC236}">
                  <a16:creationId xmlns:a16="http://schemas.microsoft.com/office/drawing/2014/main" id="{E770F655-9EF9-8868-48F0-CB51E2600400}"/>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18" name="Freeform 217">
              <a:extLst>
                <a:ext uri="{FF2B5EF4-FFF2-40B4-BE49-F238E27FC236}">
                  <a16:creationId xmlns:a16="http://schemas.microsoft.com/office/drawing/2014/main" id="{093383E9-5FDC-4A68-E5CA-4CEE5C40C621}"/>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19" name="Freeform 218">
              <a:extLst>
                <a:ext uri="{FF2B5EF4-FFF2-40B4-BE49-F238E27FC236}">
                  <a16:creationId xmlns:a16="http://schemas.microsoft.com/office/drawing/2014/main" id="{16FE8FBF-225C-FE3C-F16B-057398D94FDA}"/>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205" name="Group 204">
            <a:extLst>
              <a:ext uri="{FF2B5EF4-FFF2-40B4-BE49-F238E27FC236}">
                <a16:creationId xmlns:a16="http://schemas.microsoft.com/office/drawing/2014/main" id="{8682743D-D225-A1DC-E342-C6A42FC3121A}"/>
              </a:ext>
            </a:extLst>
          </p:cNvPr>
          <p:cNvGrpSpPr/>
          <p:nvPr userDrawn="1"/>
        </p:nvGrpSpPr>
        <p:grpSpPr>
          <a:xfrm>
            <a:off x="5585995" y="930579"/>
            <a:ext cx="2023834" cy="2338604"/>
            <a:chOff x="1465517" y="3722331"/>
            <a:chExt cx="2023834" cy="2338604"/>
          </a:xfrm>
        </p:grpSpPr>
        <p:sp>
          <p:nvSpPr>
            <p:cNvPr id="206" name="Freeform 205">
              <a:extLst>
                <a:ext uri="{FF2B5EF4-FFF2-40B4-BE49-F238E27FC236}">
                  <a16:creationId xmlns:a16="http://schemas.microsoft.com/office/drawing/2014/main" id="{448024C6-38F9-F454-DAB0-E9B6BB48D614}"/>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07" name="Freeform 206">
              <a:extLst>
                <a:ext uri="{FF2B5EF4-FFF2-40B4-BE49-F238E27FC236}">
                  <a16:creationId xmlns:a16="http://schemas.microsoft.com/office/drawing/2014/main" id="{606DD687-E28D-85C3-FF7F-B3786D7412D5}"/>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08" name="Freeform 207">
              <a:extLst>
                <a:ext uri="{FF2B5EF4-FFF2-40B4-BE49-F238E27FC236}">
                  <a16:creationId xmlns:a16="http://schemas.microsoft.com/office/drawing/2014/main" id="{F4EABBFD-BB9D-12D3-C774-A8C3D5E1DA39}"/>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209" name="Freeform 208">
              <a:extLst>
                <a:ext uri="{FF2B5EF4-FFF2-40B4-BE49-F238E27FC236}">
                  <a16:creationId xmlns:a16="http://schemas.microsoft.com/office/drawing/2014/main" id="{3AF348A5-7131-53ED-049E-A617F8F2B40A}"/>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95" name="Group 194">
            <a:extLst>
              <a:ext uri="{FF2B5EF4-FFF2-40B4-BE49-F238E27FC236}">
                <a16:creationId xmlns:a16="http://schemas.microsoft.com/office/drawing/2014/main" id="{F670C43D-E8F7-E8FE-813F-51B7D16392DF}"/>
              </a:ext>
            </a:extLst>
          </p:cNvPr>
          <p:cNvGrpSpPr/>
          <p:nvPr userDrawn="1"/>
        </p:nvGrpSpPr>
        <p:grpSpPr>
          <a:xfrm>
            <a:off x="7609003" y="930579"/>
            <a:ext cx="2023834" cy="2338604"/>
            <a:chOff x="1465517" y="3722331"/>
            <a:chExt cx="2023834" cy="2338604"/>
          </a:xfrm>
        </p:grpSpPr>
        <p:sp>
          <p:nvSpPr>
            <p:cNvPr id="196" name="Freeform 195">
              <a:extLst>
                <a:ext uri="{FF2B5EF4-FFF2-40B4-BE49-F238E27FC236}">
                  <a16:creationId xmlns:a16="http://schemas.microsoft.com/office/drawing/2014/main" id="{893DBB24-8331-CEC1-649C-30292192B656}"/>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97" name="Freeform 196">
              <a:extLst>
                <a:ext uri="{FF2B5EF4-FFF2-40B4-BE49-F238E27FC236}">
                  <a16:creationId xmlns:a16="http://schemas.microsoft.com/office/drawing/2014/main" id="{BF250A7C-734F-A8A1-6FB2-C90D3DB929E2}"/>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98" name="Freeform 197">
              <a:extLst>
                <a:ext uri="{FF2B5EF4-FFF2-40B4-BE49-F238E27FC236}">
                  <a16:creationId xmlns:a16="http://schemas.microsoft.com/office/drawing/2014/main" id="{91259801-EBE3-BC3D-79FF-71BC66408B34}"/>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99" name="Freeform 198">
              <a:extLst>
                <a:ext uri="{FF2B5EF4-FFF2-40B4-BE49-F238E27FC236}">
                  <a16:creationId xmlns:a16="http://schemas.microsoft.com/office/drawing/2014/main" id="{45417FA5-327C-B62E-24A8-877679942208}"/>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grpSp>
        <p:nvGrpSpPr>
          <p:cNvPr id="185" name="Group 184">
            <a:extLst>
              <a:ext uri="{FF2B5EF4-FFF2-40B4-BE49-F238E27FC236}">
                <a16:creationId xmlns:a16="http://schemas.microsoft.com/office/drawing/2014/main" id="{5F3A0793-D96F-E33A-C690-F2841DDD9C36}"/>
              </a:ext>
            </a:extLst>
          </p:cNvPr>
          <p:cNvGrpSpPr/>
          <p:nvPr userDrawn="1"/>
        </p:nvGrpSpPr>
        <p:grpSpPr>
          <a:xfrm>
            <a:off x="9640105" y="930579"/>
            <a:ext cx="2023834" cy="2338604"/>
            <a:chOff x="1465517" y="3722331"/>
            <a:chExt cx="2023834" cy="2338604"/>
          </a:xfrm>
        </p:grpSpPr>
        <p:sp>
          <p:nvSpPr>
            <p:cNvPr id="186" name="Freeform 185">
              <a:extLst>
                <a:ext uri="{FF2B5EF4-FFF2-40B4-BE49-F238E27FC236}">
                  <a16:creationId xmlns:a16="http://schemas.microsoft.com/office/drawing/2014/main" id="{3CC5364A-244F-823F-7772-F2FDE9557C43}"/>
                </a:ext>
              </a:extLst>
            </p:cNvPr>
            <p:cNvSpPr/>
            <p:nvPr/>
          </p:nvSpPr>
          <p:spPr>
            <a:xfrm>
              <a:off x="1465517" y="3722331"/>
              <a:ext cx="2023834" cy="2338604"/>
            </a:xfrm>
            <a:custGeom>
              <a:avLst/>
              <a:gdLst/>
              <a:ahLst/>
              <a:cxnLst>
                <a:cxn ang="3cd4">
                  <a:pos x="hc" y="t"/>
                </a:cxn>
                <a:cxn ang="cd2">
                  <a:pos x="l" y="vc"/>
                </a:cxn>
                <a:cxn ang="cd4">
                  <a:pos x="hc" y="b"/>
                </a:cxn>
                <a:cxn ang="0">
                  <a:pos x="r" y="vc"/>
                </a:cxn>
              </a:cxnLst>
              <a:rect l="l" t="t" r="r" b="b"/>
              <a:pathLst>
                <a:path w="6662" h="7698">
                  <a:moveTo>
                    <a:pt x="3334" y="0"/>
                  </a:moveTo>
                  <a:lnTo>
                    <a:pt x="0" y="1928"/>
                  </a:lnTo>
                  <a:lnTo>
                    <a:pt x="0" y="5777"/>
                  </a:lnTo>
                  <a:lnTo>
                    <a:pt x="3334" y="7698"/>
                  </a:lnTo>
                  <a:lnTo>
                    <a:pt x="6662" y="5777"/>
                  </a:lnTo>
                  <a:lnTo>
                    <a:pt x="6662" y="1928"/>
                  </a:lnTo>
                  <a:close/>
                </a:path>
              </a:pathLst>
            </a:custGeom>
            <a:solidFill>
              <a:srgbClr val="FFFFFF"/>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87" name="Freeform 186">
              <a:extLst>
                <a:ext uri="{FF2B5EF4-FFF2-40B4-BE49-F238E27FC236}">
                  <a16:creationId xmlns:a16="http://schemas.microsoft.com/office/drawing/2014/main" id="{662A5A56-A3D6-1BF9-1104-02945D247F59}"/>
                </a:ext>
              </a:extLst>
            </p:cNvPr>
            <p:cNvSpPr/>
            <p:nvPr/>
          </p:nvSpPr>
          <p:spPr>
            <a:xfrm>
              <a:off x="1503192" y="3799201"/>
              <a:ext cx="937630" cy="1586617"/>
            </a:xfrm>
            <a:custGeom>
              <a:avLst/>
              <a:gdLst/>
              <a:ahLst/>
              <a:cxnLst>
                <a:cxn ang="3cd4">
                  <a:pos x="hc" y="t"/>
                </a:cxn>
                <a:cxn ang="cd2">
                  <a:pos x="l" y="vc"/>
                </a:cxn>
                <a:cxn ang="cd4">
                  <a:pos x="hc" y="b"/>
                </a:cxn>
                <a:cxn ang="0">
                  <a:pos x="r" y="vc"/>
                </a:cxn>
              </a:cxnLst>
              <a:rect l="l" t="t" r="r" b="b"/>
              <a:pathLst>
                <a:path w="3087" h="5223">
                  <a:moveTo>
                    <a:pt x="2977" y="14"/>
                  </a:moveTo>
                  <a:lnTo>
                    <a:pt x="1736" y="728"/>
                  </a:lnTo>
                  <a:lnTo>
                    <a:pt x="1736" y="728"/>
                  </a:lnTo>
                  <a:lnTo>
                    <a:pt x="1694" y="762"/>
                  </a:lnTo>
                  <a:lnTo>
                    <a:pt x="1666" y="804"/>
                  </a:lnTo>
                  <a:lnTo>
                    <a:pt x="1646" y="851"/>
                  </a:lnTo>
                  <a:lnTo>
                    <a:pt x="1639" y="899"/>
                  </a:lnTo>
                  <a:lnTo>
                    <a:pt x="1639" y="1976"/>
                  </a:lnTo>
                  <a:lnTo>
                    <a:pt x="1639" y="1976"/>
                  </a:lnTo>
                  <a:lnTo>
                    <a:pt x="1632" y="2025"/>
                  </a:lnTo>
                  <a:lnTo>
                    <a:pt x="1612" y="2073"/>
                  </a:lnTo>
                  <a:lnTo>
                    <a:pt x="1578" y="2114"/>
                  </a:lnTo>
                  <a:lnTo>
                    <a:pt x="1544" y="2148"/>
                  </a:lnTo>
                  <a:lnTo>
                    <a:pt x="1544" y="2148"/>
                  </a:lnTo>
                  <a:lnTo>
                    <a:pt x="1523" y="2155"/>
                  </a:lnTo>
                  <a:lnTo>
                    <a:pt x="1502" y="2162"/>
                  </a:lnTo>
                  <a:lnTo>
                    <a:pt x="1488" y="2162"/>
                  </a:lnTo>
                  <a:lnTo>
                    <a:pt x="1474" y="2155"/>
                  </a:lnTo>
                  <a:lnTo>
                    <a:pt x="1461" y="2148"/>
                  </a:lnTo>
                  <a:lnTo>
                    <a:pt x="1447" y="2127"/>
                  </a:lnTo>
                  <a:lnTo>
                    <a:pt x="1447" y="2114"/>
                  </a:lnTo>
                  <a:lnTo>
                    <a:pt x="1440" y="2093"/>
                  </a:lnTo>
                  <a:lnTo>
                    <a:pt x="1440" y="1016"/>
                  </a:lnTo>
                  <a:lnTo>
                    <a:pt x="1440" y="1016"/>
                  </a:lnTo>
                  <a:lnTo>
                    <a:pt x="1440" y="996"/>
                  </a:lnTo>
                  <a:lnTo>
                    <a:pt x="1434" y="975"/>
                  </a:lnTo>
                  <a:lnTo>
                    <a:pt x="1420" y="961"/>
                  </a:lnTo>
                  <a:lnTo>
                    <a:pt x="1413" y="947"/>
                  </a:lnTo>
                  <a:lnTo>
                    <a:pt x="1393" y="947"/>
                  </a:lnTo>
                  <a:lnTo>
                    <a:pt x="1379" y="947"/>
                  </a:lnTo>
                  <a:lnTo>
                    <a:pt x="1358" y="947"/>
                  </a:lnTo>
                  <a:lnTo>
                    <a:pt x="1337" y="961"/>
                  </a:lnTo>
                  <a:lnTo>
                    <a:pt x="95" y="1675"/>
                  </a:lnTo>
                  <a:lnTo>
                    <a:pt x="95" y="1675"/>
                  </a:lnTo>
                  <a:lnTo>
                    <a:pt x="61" y="1709"/>
                  </a:lnTo>
                  <a:lnTo>
                    <a:pt x="27" y="1750"/>
                  </a:lnTo>
                  <a:lnTo>
                    <a:pt x="7" y="1798"/>
                  </a:lnTo>
                  <a:lnTo>
                    <a:pt x="0" y="1847"/>
                  </a:lnTo>
                  <a:lnTo>
                    <a:pt x="7" y="3274"/>
                  </a:lnTo>
                  <a:lnTo>
                    <a:pt x="7" y="3274"/>
                  </a:lnTo>
                  <a:lnTo>
                    <a:pt x="7" y="3294"/>
                  </a:lnTo>
                  <a:lnTo>
                    <a:pt x="13" y="3315"/>
                  </a:lnTo>
                  <a:lnTo>
                    <a:pt x="20" y="3328"/>
                  </a:lnTo>
                  <a:lnTo>
                    <a:pt x="34" y="3335"/>
                  </a:lnTo>
                  <a:lnTo>
                    <a:pt x="48" y="3342"/>
                  </a:lnTo>
                  <a:lnTo>
                    <a:pt x="61" y="3342"/>
                  </a:lnTo>
                  <a:lnTo>
                    <a:pt x="82" y="3335"/>
                  </a:lnTo>
                  <a:lnTo>
                    <a:pt x="102" y="3328"/>
                  </a:lnTo>
                  <a:lnTo>
                    <a:pt x="939" y="2848"/>
                  </a:lnTo>
                  <a:lnTo>
                    <a:pt x="939" y="2848"/>
                  </a:lnTo>
                  <a:lnTo>
                    <a:pt x="960" y="2834"/>
                  </a:lnTo>
                  <a:lnTo>
                    <a:pt x="980" y="2834"/>
                  </a:lnTo>
                  <a:lnTo>
                    <a:pt x="994" y="2834"/>
                  </a:lnTo>
                  <a:lnTo>
                    <a:pt x="1008" y="2841"/>
                  </a:lnTo>
                  <a:lnTo>
                    <a:pt x="1022" y="2848"/>
                  </a:lnTo>
                  <a:lnTo>
                    <a:pt x="1036" y="2861"/>
                  </a:lnTo>
                  <a:lnTo>
                    <a:pt x="1036" y="2882"/>
                  </a:lnTo>
                  <a:lnTo>
                    <a:pt x="1043" y="2903"/>
                  </a:lnTo>
                  <a:lnTo>
                    <a:pt x="1043" y="2903"/>
                  </a:lnTo>
                  <a:lnTo>
                    <a:pt x="1036" y="2951"/>
                  </a:lnTo>
                  <a:lnTo>
                    <a:pt x="1008" y="2999"/>
                  </a:lnTo>
                  <a:lnTo>
                    <a:pt x="980" y="3040"/>
                  </a:lnTo>
                  <a:lnTo>
                    <a:pt x="939" y="3075"/>
                  </a:lnTo>
                  <a:lnTo>
                    <a:pt x="102" y="3555"/>
                  </a:lnTo>
                  <a:lnTo>
                    <a:pt x="102" y="3555"/>
                  </a:lnTo>
                  <a:lnTo>
                    <a:pt x="68" y="3589"/>
                  </a:lnTo>
                  <a:lnTo>
                    <a:pt x="34" y="3631"/>
                  </a:lnTo>
                  <a:lnTo>
                    <a:pt x="13" y="3678"/>
                  </a:lnTo>
                  <a:lnTo>
                    <a:pt x="7" y="3726"/>
                  </a:lnTo>
                  <a:lnTo>
                    <a:pt x="7" y="5153"/>
                  </a:lnTo>
                  <a:lnTo>
                    <a:pt x="7" y="5153"/>
                  </a:lnTo>
                  <a:lnTo>
                    <a:pt x="13" y="5174"/>
                  </a:lnTo>
                  <a:lnTo>
                    <a:pt x="20" y="5195"/>
                  </a:lnTo>
                  <a:lnTo>
                    <a:pt x="27" y="5209"/>
                  </a:lnTo>
                  <a:lnTo>
                    <a:pt x="41" y="5216"/>
                  </a:lnTo>
                  <a:lnTo>
                    <a:pt x="54" y="5223"/>
                  </a:lnTo>
                  <a:lnTo>
                    <a:pt x="68" y="5223"/>
                  </a:lnTo>
                  <a:lnTo>
                    <a:pt x="88" y="5223"/>
                  </a:lnTo>
                  <a:lnTo>
                    <a:pt x="109" y="5209"/>
                  </a:lnTo>
                  <a:lnTo>
                    <a:pt x="1351" y="4495"/>
                  </a:lnTo>
                  <a:lnTo>
                    <a:pt x="1351" y="4495"/>
                  </a:lnTo>
                  <a:lnTo>
                    <a:pt x="1386" y="4460"/>
                  </a:lnTo>
                  <a:lnTo>
                    <a:pt x="1420" y="4419"/>
                  </a:lnTo>
                  <a:lnTo>
                    <a:pt x="1440" y="4371"/>
                  </a:lnTo>
                  <a:lnTo>
                    <a:pt x="1447" y="4324"/>
                  </a:lnTo>
                  <a:lnTo>
                    <a:pt x="1447" y="3281"/>
                  </a:lnTo>
                  <a:lnTo>
                    <a:pt x="1447" y="3281"/>
                  </a:lnTo>
                  <a:lnTo>
                    <a:pt x="1454" y="3232"/>
                  </a:lnTo>
                  <a:lnTo>
                    <a:pt x="1474" y="3184"/>
                  </a:lnTo>
                  <a:lnTo>
                    <a:pt x="1509" y="3143"/>
                  </a:lnTo>
                  <a:lnTo>
                    <a:pt x="1544" y="3109"/>
                  </a:lnTo>
                  <a:lnTo>
                    <a:pt x="1544" y="3109"/>
                  </a:lnTo>
                  <a:lnTo>
                    <a:pt x="1564" y="3102"/>
                  </a:lnTo>
                  <a:lnTo>
                    <a:pt x="1585" y="3095"/>
                  </a:lnTo>
                  <a:lnTo>
                    <a:pt x="1598" y="3095"/>
                  </a:lnTo>
                  <a:lnTo>
                    <a:pt x="1612" y="3102"/>
                  </a:lnTo>
                  <a:lnTo>
                    <a:pt x="1626" y="3116"/>
                  </a:lnTo>
                  <a:lnTo>
                    <a:pt x="1632" y="3130"/>
                  </a:lnTo>
                  <a:lnTo>
                    <a:pt x="1639" y="3143"/>
                  </a:lnTo>
                  <a:lnTo>
                    <a:pt x="1646" y="3170"/>
                  </a:lnTo>
                  <a:lnTo>
                    <a:pt x="1646" y="4207"/>
                  </a:lnTo>
                  <a:lnTo>
                    <a:pt x="1646" y="4207"/>
                  </a:lnTo>
                  <a:lnTo>
                    <a:pt x="1646" y="4234"/>
                  </a:lnTo>
                  <a:lnTo>
                    <a:pt x="1653" y="4248"/>
                  </a:lnTo>
                  <a:lnTo>
                    <a:pt x="1666" y="4261"/>
                  </a:lnTo>
                  <a:lnTo>
                    <a:pt x="1673" y="4275"/>
                  </a:lnTo>
                  <a:lnTo>
                    <a:pt x="1687" y="4275"/>
                  </a:lnTo>
                  <a:lnTo>
                    <a:pt x="1708" y="4282"/>
                  </a:lnTo>
                  <a:lnTo>
                    <a:pt x="1729" y="4275"/>
                  </a:lnTo>
                  <a:lnTo>
                    <a:pt x="1742" y="4268"/>
                  </a:lnTo>
                  <a:lnTo>
                    <a:pt x="2984" y="3548"/>
                  </a:lnTo>
                  <a:lnTo>
                    <a:pt x="2984" y="3548"/>
                  </a:lnTo>
                  <a:lnTo>
                    <a:pt x="3025" y="3520"/>
                  </a:lnTo>
                  <a:lnTo>
                    <a:pt x="3059" y="3473"/>
                  </a:lnTo>
                  <a:lnTo>
                    <a:pt x="3080" y="3425"/>
                  </a:lnTo>
                  <a:lnTo>
                    <a:pt x="3087" y="3376"/>
                  </a:lnTo>
                  <a:lnTo>
                    <a:pt x="3080" y="1949"/>
                  </a:lnTo>
                  <a:lnTo>
                    <a:pt x="3080" y="1949"/>
                  </a:lnTo>
                  <a:lnTo>
                    <a:pt x="3080" y="1929"/>
                  </a:lnTo>
                  <a:lnTo>
                    <a:pt x="3073" y="1908"/>
                  </a:lnTo>
                  <a:lnTo>
                    <a:pt x="3066" y="1894"/>
                  </a:lnTo>
                  <a:lnTo>
                    <a:pt x="3052" y="1888"/>
                  </a:lnTo>
                  <a:lnTo>
                    <a:pt x="3039" y="1881"/>
                  </a:lnTo>
                  <a:lnTo>
                    <a:pt x="3018" y="1881"/>
                  </a:lnTo>
                  <a:lnTo>
                    <a:pt x="3005" y="1888"/>
                  </a:lnTo>
                  <a:lnTo>
                    <a:pt x="2984" y="1894"/>
                  </a:lnTo>
                  <a:lnTo>
                    <a:pt x="2147" y="2382"/>
                  </a:lnTo>
                  <a:lnTo>
                    <a:pt x="2147" y="2382"/>
                  </a:lnTo>
                  <a:lnTo>
                    <a:pt x="2126" y="2389"/>
                  </a:lnTo>
                  <a:lnTo>
                    <a:pt x="2106" y="2389"/>
                  </a:lnTo>
                  <a:lnTo>
                    <a:pt x="2092" y="2389"/>
                  </a:lnTo>
                  <a:lnTo>
                    <a:pt x="2072" y="2389"/>
                  </a:lnTo>
                  <a:lnTo>
                    <a:pt x="2065" y="2375"/>
                  </a:lnTo>
                  <a:lnTo>
                    <a:pt x="2051" y="2361"/>
                  </a:lnTo>
                  <a:lnTo>
                    <a:pt x="2044" y="2340"/>
                  </a:lnTo>
                  <a:lnTo>
                    <a:pt x="2044" y="2319"/>
                  </a:lnTo>
                  <a:lnTo>
                    <a:pt x="2044" y="2319"/>
                  </a:lnTo>
                  <a:lnTo>
                    <a:pt x="2051" y="2272"/>
                  </a:lnTo>
                  <a:lnTo>
                    <a:pt x="2072" y="2224"/>
                  </a:lnTo>
                  <a:lnTo>
                    <a:pt x="2106" y="2182"/>
                  </a:lnTo>
                  <a:lnTo>
                    <a:pt x="2147" y="2148"/>
                  </a:lnTo>
                  <a:lnTo>
                    <a:pt x="2984" y="1668"/>
                  </a:lnTo>
                  <a:lnTo>
                    <a:pt x="2984" y="1668"/>
                  </a:lnTo>
                  <a:lnTo>
                    <a:pt x="3018" y="1633"/>
                  </a:lnTo>
                  <a:lnTo>
                    <a:pt x="3052" y="1592"/>
                  </a:lnTo>
                  <a:lnTo>
                    <a:pt x="3073" y="1544"/>
                  </a:lnTo>
                  <a:lnTo>
                    <a:pt x="3080" y="1497"/>
                  </a:lnTo>
                  <a:lnTo>
                    <a:pt x="3073" y="69"/>
                  </a:lnTo>
                  <a:lnTo>
                    <a:pt x="3073" y="69"/>
                  </a:lnTo>
                  <a:lnTo>
                    <a:pt x="3073" y="48"/>
                  </a:lnTo>
                  <a:lnTo>
                    <a:pt x="3066" y="28"/>
                  </a:lnTo>
                  <a:lnTo>
                    <a:pt x="3059" y="14"/>
                  </a:lnTo>
                  <a:lnTo>
                    <a:pt x="3046" y="7"/>
                  </a:lnTo>
                  <a:lnTo>
                    <a:pt x="3032" y="0"/>
                  </a:lnTo>
                  <a:lnTo>
                    <a:pt x="3018" y="0"/>
                  </a:lnTo>
                  <a:lnTo>
                    <a:pt x="2998" y="0"/>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88" name="Freeform 187">
              <a:extLst>
                <a:ext uri="{FF2B5EF4-FFF2-40B4-BE49-F238E27FC236}">
                  <a16:creationId xmlns:a16="http://schemas.microsoft.com/office/drawing/2014/main" id="{150DE836-BD64-2375-C157-8FA25CDDE1A0}"/>
                </a:ext>
              </a:extLst>
            </p:cNvPr>
            <p:cNvSpPr/>
            <p:nvPr/>
          </p:nvSpPr>
          <p:spPr>
            <a:xfrm>
              <a:off x="2514046" y="3799201"/>
              <a:ext cx="937933" cy="1586617"/>
            </a:xfrm>
            <a:custGeom>
              <a:avLst/>
              <a:gdLst/>
              <a:ahLst/>
              <a:cxnLst>
                <a:cxn ang="3cd4">
                  <a:pos x="hc" y="t"/>
                </a:cxn>
                <a:cxn ang="cd2">
                  <a:pos x="l" y="vc"/>
                </a:cxn>
                <a:cxn ang="cd4">
                  <a:pos x="hc" y="b"/>
                </a:cxn>
                <a:cxn ang="0">
                  <a:pos x="r" y="vc"/>
                </a:cxn>
              </a:cxnLst>
              <a:rect l="l" t="t" r="r" b="b"/>
              <a:pathLst>
                <a:path w="3088" h="5223">
                  <a:moveTo>
                    <a:pt x="2991" y="1675"/>
                  </a:moveTo>
                  <a:lnTo>
                    <a:pt x="1750" y="961"/>
                  </a:lnTo>
                  <a:lnTo>
                    <a:pt x="1750" y="961"/>
                  </a:lnTo>
                  <a:lnTo>
                    <a:pt x="1729" y="947"/>
                  </a:lnTo>
                  <a:lnTo>
                    <a:pt x="1709" y="947"/>
                  </a:lnTo>
                  <a:lnTo>
                    <a:pt x="1695" y="947"/>
                  </a:lnTo>
                  <a:lnTo>
                    <a:pt x="1681" y="947"/>
                  </a:lnTo>
                  <a:lnTo>
                    <a:pt x="1667" y="961"/>
                  </a:lnTo>
                  <a:lnTo>
                    <a:pt x="1660" y="975"/>
                  </a:lnTo>
                  <a:lnTo>
                    <a:pt x="1653" y="996"/>
                  </a:lnTo>
                  <a:lnTo>
                    <a:pt x="1646" y="1016"/>
                  </a:lnTo>
                  <a:lnTo>
                    <a:pt x="1646" y="2093"/>
                  </a:lnTo>
                  <a:lnTo>
                    <a:pt x="1646" y="2093"/>
                  </a:lnTo>
                  <a:lnTo>
                    <a:pt x="1646" y="2114"/>
                  </a:lnTo>
                  <a:lnTo>
                    <a:pt x="1640" y="2127"/>
                  </a:lnTo>
                  <a:lnTo>
                    <a:pt x="1626" y="2148"/>
                  </a:lnTo>
                  <a:lnTo>
                    <a:pt x="1619" y="2155"/>
                  </a:lnTo>
                  <a:lnTo>
                    <a:pt x="1606" y="2162"/>
                  </a:lnTo>
                  <a:lnTo>
                    <a:pt x="1585" y="2162"/>
                  </a:lnTo>
                  <a:lnTo>
                    <a:pt x="1565" y="2155"/>
                  </a:lnTo>
                  <a:lnTo>
                    <a:pt x="1551" y="2148"/>
                  </a:lnTo>
                  <a:lnTo>
                    <a:pt x="1551" y="2148"/>
                  </a:lnTo>
                  <a:lnTo>
                    <a:pt x="1510" y="2114"/>
                  </a:lnTo>
                  <a:lnTo>
                    <a:pt x="1475" y="2073"/>
                  </a:lnTo>
                  <a:lnTo>
                    <a:pt x="1454" y="2025"/>
                  </a:lnTo>
                  <a:lnTo>
                    <a:pt x="1448" y="1976"/>
                  </a:lnTo>
                  <a:lnTo>
                    <a:pt x="1454" y="899"/>
                  </a:lnTo>
                  <a:lnTo>
                    <a:pt x="1454" y="899"/>
                  </a:lnTo>
                  <a:lnTo>
                    <a:pt x="1441" y="851"/>
                  </a:lnTo>
                  <a:lnTo>
                    <a:pt x="1420" y="804"/>
                  </a:lnTo>
                  <a:lnTo>
                    <a:pt x="1393" y="762"/>
                  </a:lnTo>
                  <a:lnTo>
                    <a:pt x="1352" y="728"/>
                  </a:lnTo>
                  <a:lnTo>
                    <a:pt x="110" y="14"/>
                  </a:lnTo>
                  <a:lnTo>
                    <a:pt x="110" y="14"/>
                  </a:lnTo>
                  <a:lnTo>
                    <a:pt x="89" y="0"/>
                  </a:lnTo>
                  <a:lnTo>
                    <a:pt x="75" y="0"/>
                  </a:lnTo>
                  <a:lnTo>
                    <a:pt x="55" y="0"/>
                  </a:lnTo>
                  <a:lnTo>
                    <a:pt x="41" y="7"/>
                  </a:lnTo>
                  <a:lnTo>
                    <a:pt x="28" y="14"/>
                  </a:lnTo>
                  <a:lnTo>
                    <a:pt x="21" y="28"/>
                  </a:lnTo>
                  <a:lnTo>
                    <a:pt x="14" y="48"/>
                  </a:lnTo>
                  <a:lnTo>
                    <a:pt x="14" y="69"/>
                  </a:lnTo>
                  <a:lnTo>
                    <a:pt x="7" y="1497"/>
                  </a:lnTo>
                  <a:lnTo>
                    <a:pt x="7" y="1497"/>
                  </a:lnTo>
                  <a:lnTo>
                    <a:pt x="14" y="1544"/>
                  </a:lnTo>
                  <a:lnTo>
                    <a:pt x="34" y="1592"/>
                  </a:lnTo>
                  <a:lnTo>
                    <a:pt x="68" y="1633"/>
                  </a:lnTo>
                  <a:lnTo>
                    <a:pt x="110" y="1668"/>
                  </a:lnTo>
                  <a:lnTo>
                    <a:pt x="947" y="2148"/>
                  </a:lnTo>
                  <a:lnTo>
                    <a:pt x="947" y="2148"/>
                  </a:lnTo>
                  <a:lnTo>
                    <a:pt x="981" y="2182"/>
                  </a:lnTo>
                  <a:lnTo>
                    <a:pt x="1016" y="2224"/>
                  </a:lnTo>
                  <a:lnTo>
                    <a:pt x="1036" y="2272"/>
                  </a:lnTo>
                  <a:lnTo>
                    <a:pt x="1043" y="2319"/>
                  </a:lnTo>
                  <a:lnTo>
                    <a:pt x="1043" y="2319"/>
                  </a:lnTo>
                  <a:lnTo>
                    <a:pt x="1043" y="2340"/>
                  </a:lnTo>
                  <a:lnTo>
                    <a:pt x="1036" y="2361"/>
                  </a:lnTo>
                  <a:lnTo>
                    <a:pt x="1030" y="2375"/>
                  </a:lnTo>
                  <a:lnTo>
                    <a:pt x="1016" y="2389"/>
                  </a:lnTo>
                  <a:lnTo>
                    <a:pt x="1002" y="2389"/>
                  </a:lnTo>
                  <a:lnTo>
                    <a:pt x="981" y="2389"/>
                  </a:lnTo>
                  <a:lnTo>
                    <a:pt x="967" y="2389"/>
                  </a:lnTo>
                  <a:lnTo>
                    <a:pt x="947" y="2382"/>
                  </a:lnTo>
                  <a:lnTo>
                    <a:pt x="103" y="1894"/>
                  </a:lnTo>
                  <a:lnTo>
                    <a:pt x="103" y="1894"/>
                  </a:lnTo>
                  <a:lnTo>
                    <a:pt x="89" y="1888"/>
                  </a:lnTo>
                  <a:lnTo>
                    <a:pt x="68" y="1881"/>
                  </a:lnTo>
                  <a:lnTo>
                    <a:pt x="48" y="1881"/>
                  </a:lnTo>
                  <a:lnTo>
                    <a:pt x="34" y="1888"/>
                  </a:lnTo>
                  <a:lnTo>
                    <a:pt x="21" y="1894"/>
                  </a:lnTo>
                  <a:lnTo>
                    <a:pt x="14" y="1908"/>
                  </a:lnTo>
                  <a:lnTo>
                    <a:pt x="7" y="1929"/>
                  </a:lnTo>
                  <a:lnTo>
                    <a:pt x="7" y="1949"/>
                  </a:lnTo>
                  <a:lnTo>
                    <a:pt x="0" y="3376"/>
                  </a:lnTo>
                  <a:lnTo>
                    <a:pt x="0" y="3376"/>
                  </a:lnTo>
                  <a:lnTo>
                    <a:pt x="14" y="3425"/>
                  </a:lnTo>
                  <a:lnTo>
                    <a:pt x="34" y="3473"/>
                  </a:lnTo>
                  <a:lnTo>
                    <a:pt x="62" y="3520"/>
                  </a:lnTo>
                  <a:lnTo>
                    <a:pt x="103" y="3548"/>
                  </a:lnTo>
                  <a:lnTo>
                    <a:pt x="1345" y="4268"/>
                  </a:lnTo>
                  <a:lnTo>
                    <a:pt x="1345" y="4268"/>
                  </a:lnTo>
                  <a:lnTo>
                    <a:pt x="1366" y="4275"/>
                  </a:lnTo>
                  <a:lnTo>
                    <a:pt x="1379" y="4282"/>
                  </a:lnTo>
                  <a:lnTo>
                    <a:pt x="1400" y="4275"/>
                  </a:lnTo>
                  <a:lnTo>
                    <a:pt x="1414" y="4275"/>
                  </a:lnTo>
                  <a:lnTo>
                    <a:pt x="1427" y="4261"/>
                  </a:lnTo>
                  <a:lnTo>
                    <a:pt x="1434" y="4248"/>
                  </a:lnTo>
                  <a:lnTo>
                    <a:pt x="1441" y="4234"/>
                  </a:lnTo>
                  <a:lnTo>
                    <a:pt x="1441" y="4207"/>
                  </a:lnTo>
                  <a:lnTo>
                    <a:pt x="1448" y="3170"/>
                  </a:lnTo>
                  <a:lnTo>
                    <a:pt x="1448" y="3170"/>
                  </a:lnTo>
                  <a:lnTo>
                    <a:pt x="1448" y="3143"/>
                  </a:lnTo>
                  <a:lnTo>
                    <a:pt x="1454" y="3130"/>
                  </a:lnTo>
                  <a:lnTo>
                    <a:pt x="1461" y="3116"/>
                  </a:lnTo>
                  <a:lnTo>
                    <a:pt x="1475" y="3102"/>
                  </a:lnTo>
                  <a:lnTo>
                    <a:pt x="1489" y="3095"/>
                  </a:lnTo>
                  <a:lnTo>
                    <a:pt x="1510" y="3095"/>
                  </a:lnTo>
                  <a:lnTo>
                    <a:pt x="1524" y="3102"/>
                  </a:lnTo>
                  <a:lnTo>
                    <a:pt x="1544" y="3109"/>
                  </a:lnTo>
                  <a:lnTo>
                    <a:pt x="1544" y="3109"/>
                  </a:lnTo>
                  <a:lnTo>
                    <a:pt x="1585" y="3143"/>
                  </a:lnTo>
                  <a:lnTo>
                    <a:pt x="1612" y="3184"/>
                  </a:lnTo>
                  <a:lnTo>
                    <a:pt x="1633" y="3232"/>
                  </a:lnTo>
                  <a:lnTo>
                    <a:pt x="1640" y="3281"/>
                  </a:lnTo>
                  <a:lnTo>
                    <a:pt x="1640" y="4324"/>
                  </a:lnTo>
                  <a:lnTo>
                    <a:pt x="1640" y="4324"/>
                  </a:lnTo>
                  <a:lnTo>
                    <a:pt x="1646" y="4371"/>
                  </a:lnTo>
                  <a:lnTo>
                    <a:pt x="1667" y="4419"/>
                  </a:lnTo>
                  <a:lnTo>
                    <a:pt x="1702" y="4460"/>
                  </a:lnTo>
                  <a:lnTo>
                    <a:pt x="1736" y="4495"/>
                  </a:lnTo>
                  <a:lnTo>
                    <a:pt x="2978" y="5209"/>
                  </a:lnTo>
                  <a:lnTo>
                    <a:pt x="2978" y="5209"/>
                  </a:lnTo>
                  <a:lnTo>
                    <a:pt x="2998" y="5223"/>
                  </a:lnTo>
                  <a:lnTo>
                    <a:pt x="3019" y="5223"/>
                  </a:lnTo>
                  <a:lnTo>
                    <a:pt x="3032" y="5223"/>
                  </a:lnTo>
                  <a:lnTo>
                    <a:pt x="3053" y="5216"/>
                  </a:lnTo>
                  <a:lnTo>
                    <a:pt x="3060" y="5209"/>
                  </a:lnTo>
                  <a:lnTo>
                    <a:pt x="3074" y="5195"/>
                  </a:lnTo>
                  <a:lnTo>
                    <a:pt x="3081" y="5174"/>
                  </a:lnTo>
                  <a:lnTo>
                    <a:pt x="3081" y="5153"/>
                  </a:lnTo>
                  <a:lnTo>
                    <a:pt x="3081" y="3726"/>
                  </a:lnTo>
                  <a:lnTo>
                    <a:pt x="3081" y="3726"/>
                  </a:lnTo>
                  <a:lnTo>
                    <a:pt x="3074" y="3678"/>
                  </a:lnTo>
                  <a:lnTo>
                    <a:pt x="3053" y="3631"/>
                  </a:lnTo>
                  <a:lnTo>
                    <a:pt x="3026" y="3589"/>
                  </a:lnTo>
                  <a:lnTo>
                    <a:pt x="2985" y="3555"/>
                  </a:lnTo>
                  <a:lnTo>
                    <a:pt x="2147" y="3075"/>
                  </a:lnTo>
                  <a:lnTo>
                    <a:pt x="2147" y="3075"/>
                  </a:lnTo>
                  <a:lnTo>
                    <a:pt x="2107" y="3040"/>
                  </a:lnTo>
                  <a:lnTo>
                    <a:pt x="2079" y="2999"/>
                  </a:lnTo>
                  <a:lnTo>
                    <a:pt x="2059" y="2951"/>
                  </a:lnTo>
                  <a:lnTo>
                    <a:pt x="2052" y="2903"/>
                  </a:lnTo>
                  <a:lnTo>
                    <a:pt x="2052" y="2903"/>
                  </a:lnTo>
                  <a:lnTo>
                    <a:pt x="2052" y="2882"/>
                  </a:lnTo>
                  <a:lnTo>
                    <a:pt x="2059" y="2861"/>
                  </a:lnTo>
                  <a:lnTo>
                    <a:pt x="2066" y="2848"/>
                  </a:lnTo>
                  <a:lnTo>
                    <a:pt x="2079" y="2841"/>
                  </a:lnTo>
                  <a:lnTo>
                    <a:pt x="2093" y="2834"/>
                  </a:lnTo>
                  <a:lnTo>
                    <a:pt x="2107" y="2834"/>
                  </a:lnTo>
                  <a:lnTo>
                    <a:pt x="2127" y="2834"/>
                  </a:lnTo>
                  <a:lnTo>
                    <a:pt x="2147" y="2848"/>
                  </a:lnTo>
                  <a:lnTo>
                    <a:pt x="2985" y="3328"/>
                  </a:lnTo>
                  <a:lnTo>
                    <a:pt x="2985" y="3328"/>
                  </a:lnTo>
                  <a:lnTo>
                    <a:pt x="3005" y="3335"/>
                  </a:lnTo>
                  <a:lnTo>
                    <a:pt x="3026" y="3342"/>
                  </a:lnTo>
                  <a:lnTo>
                    <a:pt x="3039" y="3342"/>
                  </a:lnTo>
                  <a:lnTo>
                    <a:pt x="3053" y="3335"/>
                  </a:lnTo>
                  <a:lnTo>
                    <a:pt x="3067" y="3328"/>
                  </a:lnTo>
                  <a:lnTo>
                    <a:pt x="3081" y="3315"/>
                  </a:lnTo>
                  <a:lnTo>
                    <a:pt x="3081" y="3294"/>
                  </a:lnTo>
                  <a:lnTo>
                    <a:pt x="3088" y="3274"/>
                  </a:lnTo>
                  <a:lnTo>
                    <a:pt x="3088" y="1847"/>
                  </a:lnTo>
                  <a:lnTo>
                    <a:pt x="3088" y="1847"/>
                  </a:lnTo>
                  <a:lnTo>
                    <a:pt x="3081" y="1798"/>
                  </a:lnTo>
                  <a:lnTo>
                    <a:pt x="3060" y="1750"/>
                  </a:lnTo>
                  <a:lnTo>
                    <a:pt x="3026" y="1709"/>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sp>
          <p:nvSpPr>
            <p:cNvPr id="189" name="Freeform 188">
              <a:extLst>
                <a:ext uri="{FF2B5EF4-FFF2-40B4-BE49-F238E27FC236}">
                  <a16:creationId xmlns:a16="http://schemas.microsoft.com/office/drawing/2014/main" id="{D00ECB00-867B-295B-D4FD-A953212237C9}"/>
                </a:ext>
              </a:extLst>
            </p:cNvPr>
            <p:cNvSpPr/>
            <p:nvPr/>
          </p:nvSpPr>
          <p:spPr>
            <a:xfrm>
              <a:off x="1563655" y="4935234"/>
              <a:ext cx="1827557" cy="1060985"/>
            </a:xfrm>
            <a:custGeom>
              <a:avLst/>
              <a:gdLst/>
              <a:ahLst/>
              <a:cxnLst>
                <a:cxn ang="3cd4">
                  <a:pos x="hc" y="t"/>
                </a:cxn>
                <a:cxn ang="cd2">
                  <a:pos x="l" y="vc"/>
                </a:cxn>
                <a:cxn ang="cd4">
                  <a:pos x="hc" y="b"/>
                </a:cxn>
                <a:cxn ang="0">
                  <a:pos x="r" y="vc"/>
                </a:cxn>
              </a:cxnLst>
              <a:rect l="l" t="t" r="r" b="b"/>
              <a:pathLst>
                <a:path w="6016" h="3493">
                  <a:moveTo>
                    <a:pt x="5975" y="1688"/>
                  </a:moveTo>
                  <a:lnTo>
                    <a:pt x="4734" y="975"/>
                  </a:lnTo>
                  <a:lnTo>
                    <a:pt x="4734" y="975"/>
                  </a:lnTo>
                  <a:lnTo>
                    <a:pt x="4693" y="954"/>
                  </a:lnTo>
                  <a:lnTo>
                    <a:pt x="4638" y="947"/>
                  </a:lnTo>
                  <a:lnTo>
                    <a:pt x="4582" y="954"/>
                  </a:lnTo>
                  <a:lnTo>
                    <a:pt x="4542" y="975"/>
                  </a:lnTo>
                  <a:lnTo>
                    <a:pt x="3609" y="1517"/>
                  </a:lnTo>
                  <a:lnTo>
                    <a:pt x="3609" y="1517"/>
                  </a:lnTo>
                  <a:lnTo>
                    <a:pt x="3560" y="1530"/>
                  </a:lnTo>
                  <a:lnTo>
                    <a:pt x="3505" y="1537"/>
                  </a:lnTo>
                  <a:lnTo>
                    <a:pt x="3458" y="1530"/>
                  </a:lnTo>
                  <a:lnTo>
                    <a:pt x="3409" y="1517"/>
                  </a:lnTo>
                  <a:lnTo>
                    <a:pt x="3409" y="1517"/>
                  </a:lnTo>
                  <a:lnTo>
                    <a:pt x="3388" y="1503"/>
                  </a:lnTo>
                  <a:lnTo>
                    <a:pt x="3382" y="1489"/>
                  </a:lnTo>
                  <a:lnTo>
                    <a:pt x="3368" y="1469"/>
                  </a:lnTo>
                  <a:lnTo>
                    <a:pt x="3368" y="1455"/>
                  </a:lnTo>
                  <a:lnTo>
                    <a:pt x="3368" y="1441"/>
                  </a:lnTo>
                  <a:lnTo>
                    <a:pt x="3382" y="1427"/>
                  </a:lnTo>
                  <a:lnTo>
                    <a:pt x="3388" y="1413"/>
                  </a:lnTo>
                  <a:lnTo>
                    <a:pt x="3409" y="1400"/>
                  </a:lnTo>
                  <a:lnTo>
                    <a:pt x="4343" y="858"/>
                  </a:lnTo>
                  <a:lnTo>
                    <a:pt x="4343" y="858"/>
                  </a:lnTo>
                  <a:lnTo>
                    <a:pt x="4356" y="844"/>
                  </a:lnTo>
                  <a:lnTo>
                    <a:pt x="4370" y="830"/>
                  </a:lnTo>
                  <a:lnTo>
                    <a:pt x="4377" y="817"/>
                  </a:lnTo>
                  <a:lnTo>
                    <a:pt x="4384" y="803"/>
                  </a:lnTo>
                  <a:lnTo>
                    <a:pt x="4377" y="783"/>
                  </a:lnTo>
                  <a:lnTo>
                    <a:pt x="4370" y="769"/>
                  </a:lnTo>
                  <a:lnTo>
                    <a:pt x="4356" y="755"/>
                  </a:lnTo>
                  <a:lnTo>
                    <a:pt x="4343" y="741"/>
                  </a:lnTo>
                  <a:lnTo>
                    <a:pt x="3101" y="27"/>
                  </a:lnTo>
                  <a:lnTo>
                    <a:pt x="3101" y="27"/>
                  </a:lnTo>
                  <a:lnTo>
                    <a:pt x="3052" y="7"/>
                  </a:lnTo>
                  <a:lnTo>
                    <a:pt x="2998" y="0"/>
                  </a:lnTo>
                  <a:lnTo>
                    <a:pt x="2950" y="7"/>
                  </a:lnTo>
                  <a:lnTo>
                    <a:pt x="2902" y="27"/>
                  </a:lnTo>
                  <a:lnTo>
                    <a:pt x="1667" y="741"/>
                  </a:lnTo>
                  <a:lnTo>
                    <a:pt x="1667" y="741"/>
                  </a:lnTo>
                  <a:lnTo>
                    <a:pt x="1646" y="755"/>
                  </a:lnTo>
                  <a:lnTo>
                    <a:pt x="1639" y="769"/>
                  </a:lnTo>
                  <a:lnTo>
                    <a:pt x="1625" y="783"/>
                  </a:lnTo>
                  <a:lnTo>
                    <a:pt x="1625" y="803"/>
                  </a:lnTo>
                  <a:lnTo>
                    <a:pt x="1625" y="817"/>
                  </a:lnTo>
                  <a:lnTo>
                    <a:pt x="1639" y="830"/>
                  </a:lnTo>
                  <a:lnTo>
                    <a:pt x="1646" y="844"/>
                  </a:lnTo>
                  <a:lnTo>
                    <a:pt x="1667" y="858"/>
                  </a:lnTo>
                  <a:lnTo>
                    <a:pt x="2504" y="1345"/>
                  </a:lnTo>
                  <a:lnTo>
                    <a:pt x="2504" y="1345"/>
                  </a:lnTo>
                  <a:lnTo>
                    <a:pt x="2524" y="1352"/>
                  </a:lnTo>
                  <a:lnTo>
                    <a:pt x="2538" y="1366"/>
                  </a:lnTo>
                  <a:lnTo>
                    <a:pt x="2545" y="1386"/>
                  </a:lnTo>
                  <a:lnTo>
                    <a:pt x="2545" y="1400"/>
                  </a:lnTo>
                  <a:lnTo>
                    <a:pt x="2545" y="1413"/>
                  </a:lnTo>
                  <a:lnTo>
                    <a:pt x="2538" y="1427"/>
                  </a:lnTo>
                  <a:lnTo>
                    <a:pt x="2524" y="1441"/>
                  </a:lnTo>
                  <a:lnTo>
                    <a:pt x="2504" y="1455"/>
                  </a:lnTo>
                  <a:lnTo>
                    <a:pt x="2504" y="1455"/>
                  </a:lnTo>
                  <a:lnTo>
                    <a:pt x="2463" y="1476"/>
                  </a:lnTo>
                  <a:lnTo>
                    <a:pt x="2408" y="1483"/>
                  </a:lnTo>
                  <a:lnTo>
                    <a:pt x="2352" y="1476"/>
                  </a:lnTo>
                  <a:lnTo>
                    <a:pt x="2311" y="1455"/>
                  </a:lnTo>
                  <a:lnTo>
                    <a:pt x="1467" y="975"/>
                  </a:lnTo>
                  <a:lnTo>
                    <a:pt x="1467" y="975"/>
                  </a:lnTo>
                  <a:lnTo>
                    <a:pt x="1427" y="954"/>
                  </a:lnTo>
                  <a:lnTo>
                    <a:pt x="1372" y="947"/>
                  </a:lnTo>
                  <a:lnTo>
                    <a:pt x="1317" y="954"/>
                  </a:lnTo>
                  <a:lnTo>
                    <a:pt x="1275" y="975"/>
                  </a:lnTo>
                  <a:lnTo>
                    <a:pt x="41" y="1688"/>
                  </a:lnTo>
                  <a:lnTo>
                    <a:pt x="41" y="1688"/>
                  </a:lnTo>
                  <a:lnTo>
                    <a:pt x="20" y="1702"/>
                  </a:lnTo>
                  <a:lnTo>
                    <a:pt x="6" y="1715"/>
                  </a:lnTo>
                  <a:lnTo>
                    <a:pt x="0" y="1729"/>
                  </a:lnTo>
                  <a:lnTo>
                    <a:pt x="0" y="1750"/>
                  </a:lnTo>
                  <a:lnTo>
                    <a:pt x="0" y="1763"/>
                  </a:lnTo>
                  <a:lnTo>
                    <a:pt x="13" y="1777"/>
                  </a:lnTo>
                  <a:lnTo>
                    <a:pt x="20" y="1791"/>
                  </a:lnTo>
                  <a:lnTo>
                    <a:pt x="41" y="1805"/>
                  </a:lnTo>
                  <a:lnTo>
                    <a:pt x="1282" y="2519"/>
                  </a:lnTo>
                  <a:lnTo>
                    <a:pt x="1282" y="2519"/>
                  </a:lnTo>
                  <a:lnTo>
                    <a:pt x="1331" y="2539"/>
                  </a:lnTo>
                  <a:lnTo>
                    <a:pt x="1379" y="2546"/>
                  </a:lnTo>
                  <a:lnTo>
                    <a:pt x="1433" y="2539"/>
                  </a:lnTo>
                  <a:lnTo>
                    <a:pt x="1481" y="2519"/>
                  </a:lnTo>
                  <a:lnTo>
                    <a:pt x="2380" y="1997"/>
                  </a:lnTo>
                  <a:lnTo>
                    <a:pt x="2380" y="1997"/>
                  </a:lnTo>
                  <a:lnTo>
                    <a:pt x="2428" y="1976"/>
                  </a:lnTo>
                  <a:lnTo>
                    <a:pt x="2476" y="1976"/>
                  </a:lnTo>
                  <a:lnTo>
                    <a:pt x="2531" y="1976"/>
                  </a:lnTo>
                  <a:lnTo>
                    <a:pt x="2580" y="1997"/>
                  </a:lnTo>
                  <a:lnTo>
                    <a:pt x="2580" y="1997"/>
                  </a:lnTo>
                  <a:lnTo>
                    <a:pt x="2593" y="2011"/>
                  </a:lnTo>
                  <a:lnTo>
                    <a:pt x="2607" y="2025"/>
                  </a:lnTo>
                  <a:lnTo>
                    <a:pt x="2614" y="2038"/>
                  </a:lnTo>
                  <a:lnTo>
                    <a:pt x="2620" y="2052"/>
                  </a:lnTo>
                  <a:lnTo>
                    <a:pt x="2614" y="2072"/>
                  </a:lnTo>
                  <a:lnTo>
                    <a:pt x="2607" y="2086"/>
                  </a:lnTo>
                  <a:lnTo>
                    <a:pt x="2593" y="2100"/>
                  </a:lnTo>
                  <a:lnTo>
                    <a:pt x="2580" y="2113"/>
                  </a:lnTo>
                  <a:lnTo>
                    <a:pt x="1680" y="2635"/>
                  </a:lnTo>
                  <a:lnTo>
                    <a:pt x="1680" y="2635"/>
                  </a:lnTo>
                  <a:lnTo>
                    <a:pt x="1660" y="2648"/>
                  </a:lnTo>
                  <a:lnTo>
                    <a:pt x="1646" y="2662"/>
                  </a:lnTo>
                  <a:lnTo>
                    <a:pt x="1639" y="2676"/>
                  </a:lnTo>
                  <a:lnTo>
                    <a:pt x="1639" y="2690"/>
                  </a:lnTo>
                  <a:lnTo>
                    <a:pt x="1639" y="2711"/>
                  </a:lnTo>
                  <a:lnTo>
                    <a:pt x="1646" y="2724"/>
                  </a:lnTo>
                  <a:lnTo>
                    <a:pt x="1660" y="2738"/>
                  </a:lnTo>
                  <a:lnTo>
                    <a:pt x="1680" y="2752"/>
                  </a:lnTo>
                  <a:lnTo>
                    <a:pt x="2923" y="3465"/>
                  </a:lnTo>
                  <a:lnTo>
                    <a:pt x="2923" y="3465"/>
                  </a:lnTo>
                  <a:lnTo>
                    <a:pt x="2964" y="3486"/>
                  </a:lnTo>
                  <a:lnTo>
                    <a:pt x="3018" y="3493"/>
                  </a:lnTo>
                  <a:lnTo>
                    <a:pt x="3073" y="3486"/>
                  </a:lnTo>
                  <a:lnTo>
                    <a:pt x="3115" y="3465"/>
                  </a:lnTo>
                  <a:lnTo>
                    <a:pt x="4350" y="2752"/>
                  </a:lnTo>
                  <a:lnTo>
                    <a:pt x="4350" y="2752"/>
                  </a:lnTo>
                  <a:lnTo>
                    <a:pt x="4370" y="2738"/>
                  </a:lnTo>
                  <a:lnTo>
                    <a:pt x="4384" y="2724"/>
                  </a:lnTo>
                  <a:lnTo>
                    <a:pt x="4390" y="2711"/>
                  </a:lnTo>
                  <a:lnTo>
                    <a:pt x="4390" y="2690"/>
                  </a:lnTo>
                  <a:lnTo>
                    <a:pt x="4390" y="2676"/>
                  </a:lnTo>
                  <a:lnTo>
                    <a:pt x="4384" y="2662"/>
                  </a:lnTo>
                  <a:lnTo>
                    <a:pt x="4370" y="2648"/>
                  </a:lnTo>
                  <a:lnTo>
                    <a:pt x="4350" y="2635"/>
                  </a:lnTo>
                  <a:lnTo>
                    <a:pt x="3512" y="2148"/>
                  </a:lnTo>
                  <a:lnTo>
                    <a:pt x="3512" y="2148"/>
                  </a:lnTo>
                  <a:lnTo>
                    <a:pt x="3492" y="2141"/>
                  </a:lnTo>
                  <a:lnTo>
                    <a:pt x="3478" y="2127"/>
                  </a:lnTo>
                  <a:lnTo>
                    <a:pt x="3471" y="2106"/>
                  </a:lnTo>
                  <a:lnTo>
                    <a:pt x="3471" y="2093"/>
                  </a:lnTo>
                  <a:lnTo>
                    <a:pt x="3471" y="2079"/>
                  </a:lnTo>
                  <a:lnTo>
                    <a:pt x="3478" y="2065"/>
                  </a:lnTo>
                  <a:lnTo>
                    <a:pt x="3492" y="2052"/>
                  </a:lnTo>
                  <a:lnTo>
                    <a:pt x="3512" y="2038"/>
                  </a:lnTo>
                  <a:lnTo>
                    <a:pt x="3512" y="2038"/>
                  </a:lnTo>
                  <a:lnTo>
                    <a:pt x="3560" y="2018"/>
                  </a:lnTo>
                  <a:lnTo>
                    <a:pt x="3609" y="2011"/>
                  </a:lnTo>
                  <a:lnTo>
                    <a:pt x="3663" y="2018"/>
                  </a:lnTo>
                  <a:lnTo>
                    <a:pt x="3711" y="2038"/>
                  </a:lnTo>
                  <a:lnTo>
                    <a:pt x="4548" y="2519"/>
                  </a:lnTo>
                  <a:lnTo>
                    <a:pt x="4548" y="2519"/>
                  </a:lnTo>
                  <a:lnTo>
                    <a:pt x="4596" y="2539"/>
                  </a:lnTo>
                  <a:lnTo>
                    <a:pt x="4645" y="2546"/>
                  </a:lnTo>
                  <a:lnTo>
                    <a:pt x="4699" y="2539"/>
                  </a:lnTo>
                  <a:lnTo>
                    <a:pt x="4747" y="2519"/>
                  </a:lnTo>
                  <a:lnTo>
                    <a:pt x="5975" y="1805"/>
                  </a:lnTo>
                  <a:lnTo>
                    <a:pt x="5975" y="1805"/>
                  </a:lnTo>
                  <a:lnTo>
                    <a:pt x="5996" y="1791"/>
                  </a:lnTo>
                  <a:lnTo>
                    <a:pt x="6009" y="1777"/>
                  </a:lnTo>
                  <a:lnTo>
                    <a:pt x="6016" y="1763"/>
                  </a:lnTo>
                  <a:lnTo>
                    <a:pt x="6016" y="1750"/>
                  </a:lnTo>
                  <a:lnTo>
                    <a:pt x="6016" y="1729"/>
                  </a:lnTo>
                  <a:lnTo>
                    <a:pt x="6009" y="1715"/>
                  </a:lnTo>
                  <a:lnTo>
                    <a:pt x="5996" y="1702"/>
                  </a:lnTo>
                  <a:close/>
                </a:path>
              </a:pathLst>
            </a:custGeom>
            <a:solidFill>
              <a:srgbClr val="EDEDED"/>
            </a:solidFill>
            <a:ln cap="flat">
              <a:noFill/>
              <a:prstDash val="solid"/>
            </a:ln>
          </p:spPr>
          <p:txBody>
            <a:bodyPr vert="horz" wrap="none" lIns="90000" tIns="45000" rIns="90000" bIns="45000" anchor="ctr" anchorCtr="1" compatLnSpc="0"/>
            <a:lstStyle/>
            <a:p>
              <a:pPr marL="0" marR="0" lvl="0" indent="0" rtl="0" hangingPunct="0">
                <a:lnSpc>
                  <a:spcPct val="100000"/>
                </a:lnSpc>
                <a:spcBef>
                  <a:spcPts val="0"/>
                </a:spcBef>
                <a:spcAft>
                  <a:spcPts val="0"/>
                </a:spcAft>
                <a:buNone/>
                <a:tabLst/>
              </a:pPr>
              <a:endParaRPr lang="en-GB" sz="1800" b="0" i="0" u="none" strike="noStrike" kern="1200">
                <a:ln>
                  <a:noFill/>
                </a:ln>
                <a:latin typeface="Arial" pitchFamily="18"/>
                <a:ea typeface="Arial Unicode MS" pitchFamily="2"/>
                <a:cs typeface="Arial Unicode MS" pitchFamily="2"/>
              </a:endParaRPr>
            </a:p>
          </p:txBody>
        </p:sp>
      </p:grpSp>
    </p:spTree>
    <p:extLst>
      <p:ext uri="{BB962C8B-B14F-4D97-AF65-F5344CB8AC3E}">
        <p14:creationId xmlns:p14="http://schemas.microsoft.com/office/powerpoint/2010/main" val="1728108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138CF7-ACEC-4B89-AC0A-E32F4B3FB550}" type="datetime1">
              <a:rPr lang="en-GB" smtClean="0"/>
              <a:t>17/02/2025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4EDF67-18F1-4E70-A807-71C9BB4333C2}" type="slidenum">
              <a:rPr lang="en-GB" smtClean="0"/>
              <a:t>‹#›</a:t>
            </a:fld>
            <a:endParaRPr lang="en-GB"/>
          </a:p>
        </p:txBody>
      </p:sp>
    </p:spTree>
    <p:extLst>
      <p:ext uri="{BB962C8B-B14F-4D97-AF65-F5344CB8AC3E}">
        <p14:creationId xmlns:p14="http://schemas.microsoft.com/office/powerpoint/2010/main" val="1566571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3F7642-B0A6-4A21-955D-624930815338}" type="datetime1">
              <a:rPr lang="en-GB" smtClean="0"/>
              <a:t>17/02/2025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4EDF67-18F1-4E70-A807-71C9BB4333C2}" type="slidenum">
              <a:rPr lang="en-GB" smtClean="0"/>
              <a:t>‹#›</a:t>
            </a:fld>
            <a:endParaRPr lang="en-GB"/>
          </a:p>
        </p:txBody>
      </p:sp>
    </p:spTree>
    <p:extLst>
      <p:ext uri="{BB962C8B-B14F-4D97-AF65-F5344CB8AC3E}">
        <p14:creationId xmlns:p14="http://schemas.microsoft.com/office/powerpoint/2010/main" val="3409849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5E3040A-FD56-4E64-B013-5BC733D576C1}" type="datetime1">
              <a:rPr lang="en-GB" smtClean="0"/>
              <a:t>17/02/2025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04EDF67-18F1-4E70-A807-71C9BB4333C2}" type="slidenum">
              <a:rPr lang="en-GB" smtClean="0"/>
              <a:t>‹#›</a:t>
            </a:fld>
            <a:endParaRPr lang="en-GB"/>
          </a:p>
        </p:txBody>
      </p:sp>
    </p:spTree>
    <p:extLst>
      <p:ext uri="{BB962C8B-B14F-4D97-AF65-F5344CB8AC3E}">
        <p14:creationId xmlns:p14="http://schemas.microsoft.com/office/powerpoint/2010/main" val="41809270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C3D082-509F-4C56-84EC-B22BCB783EEB}" type="datetime1">
              <a:rPr lang="en-GB" smtClean="0"/>
              <a:t>17/02/2025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04EDF67-18F1-4E70-A807-71C9BB4333C2}" type="slidenum">
              <a:rPr lang="en-GB" smtClean="0"/>
              <a:t>‹#›</a:t>
            </a:fld>
            <a:endParaRPr lang="en-GB"/>
          </a:p>
        </p:txBody>
      </p:sp>
    </p:spTree>
    <p:extLst>
      <p:ext uri="{BB962C8B-B14F-4D97-AF65-F5344CB8AC3E}">
        <p14:creationId xmlns:p14="http://schemas.microsoft.com/office/powerpoint/2010/main" val="3017245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D15766-D072-4734-B0DA-9D1A99DA0ADE}" type="datetime1">
              <a:rPr lang="en-GB" smtClean="0"/>
              <a:t>17/02/2025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04EDF67-18F1-4E70-A807-71C9BB4333C2}" type="slidenum">
              <a:rPr lang="en-GB" smtClean="0"/>
              <a:t>‹#›</a:t>
            </a:fld>
            <a:endParaRPr lang="en-GB"/>
          </a:p>
        </p:txBody>
      </p:sp>
    </p:spTree>
    <p:extLst>
      <p:ext uri="{BB962C8B-B14F-4D97-AF65-F5344CB8AC3E}">
        <p14:creationId xmlns:p14="http://schemas.microsoft.com/office/powerpoint/2010/main" val="42862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BF40862-5194-402A-B59D-0EB619A35380}" type="datetime1">
              <a:rPr lang="en-GB" smtClean="0"/>
              <a:t>17/02/2025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4EDF67-18F1-4E70-A807-71C9BB4333C2}" type="slidenum">
              <a:rPr lang="en-GB" smtClean="0"/>
              <a:t>‹#›</a:t>
            </a:fld>
            <a:endParaRPr lang="en-GB"/>
          </a:p>
        </p:txBody>
      </p:sp>
    </p:spTree>
    <p:extLst>
      <p:ext uri="{BB962C8B-B14F-4D97-AF65-F5344CB8AC3E}">
        <p14:creationId xmlns:p14="http://schemas.microsoft.com/office/powerpoint/2010/main" val="2135148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1F6A82-D9AC-4F1B-930C-BAEB50928961}" type="datetime1">
              <a:rPr lang="en-GB" smtClean="0"/>
              <a:t>17/02/2025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4EDF67-18F1-4E70-A807-71C9BB4333C2}" type="slidenum">
              <a:rPr lang="en-GB" smtClean="0"/>
              <a:t>‹#›</a:t>
            </a:fld>
            <a:endParaRPr lang="en-GB"/>
          </a:p>
        </p:txBody>
      </p:sp>
    </p:spTree>
    <p:extLst>
      <p:ext uri="{BB962C8B-B14F-4D97-AF65-F5344CB8AC3E}">
        <p14:creationId xmlns:p14="http://schemas.microsoft.com/office/powerpoint/2010/main" val="22791692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6FA9E-542F-4A2F-BE20-FF72518FF605}" type="datetime1">
              <a:rPr lang="en-GB" smtClean="0"/>
              <a:t>17/02/2025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EDF67-18F1-4E70-A807-71C9BB4333C2}" type="slidenum">
              <a:rPr lang="en-GB" smtClean="0"/>
              <a:t>‹#›</a:t>
            </a:fld>
            <a:endParaRPr lang="en-GB"/>
          </a:p>
        </p:txBody>
      </p:sp>
    </p:spTree>
    <p:extLst>
      <p:ext uri="{BB962C8B-B14F-4D97-AF65-F5344CB8AC3E}">
        <p14:creationId xmlns:p14="http://schemas.microsoft.com/office/powerpoint/2010/main" val="1326439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F20A4B-E24B-B929-F3B7-6F010CBEFD1D}"/>
              </a:ext>
            </a:extLst>
          </p:cNvPr>
          <p:cNvSpPr>
            <a:spLocks noGrp="1"/>
          </p:cNvSpPr>
          <p:nvPr>
            <p:ph type="title"/>
          </p:nvPr>
        </p:nvSpPr>
        <p:spPr>
          <a:xfrm>
            <a:off x="453600" y="365125"/>
            <a:ext cx="11368102" cy="1325563"/>
          </a:xfrm>
          <a:prstGeom prst="rect">
            <a:avLst/>
          </a:prstGeom>
        </p:spPr>
        <p:txBody>
          <a:bodyPr vert="horz" lIns="91440" tIns="45720" rIns="91440" bIns="45720" rtlCol="0" anchor="t">
            <a:normAutofit/>
          </a:bodyPr>
          <a:lstStyle/>
          <a:p>
            <a:r>
              <a:rPr lang="en-GB" dirty="0"/>
              <a:t>Click to edit Master title style</a:t>
            </a:r>
          </a:p>
        </p:txBody>
      </p:sp>
      <p:sp>
        <p:nvSpPr>
          <p:cNvPr id="3" name="Text Placeholder 2">
            <a:extLst>
              <a:ext uri="{FF2B5EF4-FFF2-40B4-BE49-F238E27FC236}">
                <a16:creationId xmlns:a16="http://schemas.microsoft.com/office/drawing/2014/main" id="{0865D54C-334A-4CAB-3906-A5AD3F98A2E9}"/>
              </a:ext>
            </a:extLst>
          </p:cNvPr>
          <p:cNvSpPr>
            <a:spLocks noGrp="1"/>
          </p:cNvSpPr>
          <p:nvPr>
            <p:ph type="body" idx="1"/>
          </p:nvPr>
        </p:nvSpPr>
        <p:spPr>
          <a:xfrm>
            <a:off x="453600" y="1825625"/>
            <a:ext cx="11368102"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Date Placeholder 3">
            <a:extLst>
              <a:ext uri="{FF2B5EF4-FFF2-40B4-BE49-F238E27FC236}">
                <a16:creationId xmlns:a16="http://schemas.microsoft.com/office/drawing/2014/main" id="{5579C2A1-FC46-E6FC-F098-E930DF2C82DE}"/>
              </a:ext>
            </a:extLst>
          </p:cNvPr>
          <p:cNvSpPr>
            <a:spLocks noGrp="1"/>
          </p:cNvSpPr>
          <p:nvPr>
            <p:ph type="dt" sz="half" idx="2"/>
          </p:nvPr>
        </p:nvSpPr>
        <p:spPr>
          <a:xfrm>
            <a:off x="2984600" y="6356350"/>
            <a:ext cx="24760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E8FB2C52-EA41-6F47-9888-AA140085CA19}" type="datetimeFigureOut">
              <a:rPr lang="en-GB" smtClean="0"/>
              <a:pPr/>
              <a:t>17/02/2025</a:t>
            </a:fld>
            <a:endParaRPr lang="en-GB"/>
          </a:p>
        </p:txBody>
      </p:sp>
      <p:sp>
        <p:nvSpPr>
          <p:cNvPr id="5" name="Footer Placeholder 4">
            <a:extLst>
              <a:ext uri="{FF2B5EF4-FFF2-40B4-BE49-F238E27FC236}">
                <a16:creationId xmlns:a16="http://schemas.microsoft.com/office/drawing/2014/main" id="{375C6CBB-15F2-BB90-32A6-B5F2FD7643AE}"/>
              </a:ext>
            </a:extLst>
          </p:cNvPr>
          <p:cNvSpPr>
            <a:spLocks noGrp="1"/>
          </p:cNvSpPr>
          <p:nvPr>
            <p:ph type="ftr" sz="quarter" idx="3"/>
          </p:nvPr>
        </p:nvSpPr>
        <p:spPr>
          <a:xfrm>
            <a:off x="5824800" y="6356350"/>
            <a:ext cx="42264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dirty="0"/>
          </a:p>
        </p:txBody>
      </p:sp>
      <p:sp>
        <p:nvSpPr>
          <p:cNvPr id="6" name="Slide Number Placeholder 5">
            <a:extLst>
              <a:ext uri="{FF2B5EF4-FFF2-40B4-BE49-F238E27FC236}">
                <a16:creationId xmlns:a16="http://schemas.microsoft.com/office/drawing/2014/main" id="{B7C8291D-F1AF-809E-39B4-53F2B11FE038}"/>
              </a:ext>
            </a:extLst>
          </p:cNvPr>
          <p:cNvSpPr>
            <a:spLocks noGrp="1"/>
          </p:cNvSpPr>
          <p:nvPr>
            <p:ph type="sldNum" sz="quarter" idx="4"/>
          </p:nvPr>
        </p:nvSpPr>
        <p:spPr>
          <a:xfrm>
            <a:off x="10396799" y="6356350"/>
            <a:ext cx="1424903"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2052134C-DD39-9A46-9E9D-A910E1364561}" type="slidenum">
              <a:rPr lang="en-GB" smtClean="0"/>
              <a:pPr/>
              <a:t>‹#›</a:t>
            </a:fld>
            <a:endParaRPr lang="en-GB"/>
          </a:p>
        </p:txBody>
      </p:sp>
    </p:spTree>
    <p:extLst>
      <p:ext uri="{BB962C8B-B14F-4D97-AF65-F5344CB8AC3E}">
        <p14:creationId xmlns:p14="http://schemas.microsoft.com/office/powerpoint/2010/main" val="388792319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2400" b="1" kern="1200">
          <a:solidFill>
            <a:schemeClr val="tx2"/>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hyperlink" Target="https://www.essexcarerssupport.org.uk/carer-breaks-examples" TargetMode="External"/><Relationship Id="rId13" Type="http://schemas.openxmlformats.org/officeDocument/2006/relationships/hyperlink" Target="https://affc.org.uk/financial-support-in-winter-for-carers/" TargetMode="External"/><Relationship Id="rId18" Type="http://schemas.openxmlformats.org/officeDocument/2006/relationships/hyperlink" Target="https://carers.org/downloads/resources-pdfs/identification-of-carers-in-gp-practices/identification-of-carers-in-gp-practices-a-good-practice-document.pdf" TargetMode="External"/><Relationship Id="rId3" Type="http://schemas.openxmlformats.org/officeDocument/2006/relationships/hyperlink" Target="https://uttlesford.essexfrontline.org.uk/library/tag/carers" TargetMode="External"/><Relationship Id="rId7" Type="http://schemas.openxmlformats.org/officeDocument/2006/relationships/hyperlink" Target="https://www.essexcarersnetwork.co.uk/resources/social-care-support-resources/" TargetMode="External"/><Relationship Id="rId12" Type="http://schemas.openxmlformats.org/officeDocument/2006/relationships/hyperlink" Target="https://gbr01.safelinks.protection.outlook.com/?url=https%3A%2F%2Fhealthwatchessex.org.uk%2Fcarers-voices%2F&amp;data=05%7C02%7Csimon.james4%40nhs.net%7C0bf7dcdafee94088ef3608dcf35eecea%7C37c354b285b047f5b22207b48d774ee3%7C0%7C0%7C638652836255597486%7CUnknown%7CTWFpbGZsb3d8eyJWIjoiMC4wLjAwMDAiLCJQIjoiV2luMzIiLCJBTiI6Ik1haWwiLCJXVCI6Mn0%3D%7C0%7C%7C%7C&amp;sdata=vgFCZhGS5LlP5X8H0QbFu9M4gZoMh2XXLN82j2220zM%3D&amp;reserved=0" TargetMode="External"/><Relationship Id="rId17" Type="http://schemas.openxmlformats.org/officeDocument/2006/relationships/hyperlink" Target="https://www.ageuk.org.uk/information-advice/care/helping-a-loved-one/carers-checklist/" TargetMode="External"/><Relationship Id="rId2" Type="http://schemas.openxmlformats.org/officeDocument/2006/relationships/hyperlink" Target="https://affc.org.uk/" TargetMode="External"/><Relationship Id="rId16" Type="http://schemas.openxmlformats.org/officeDocument/2006/relationships/hyperlink" Target="https://www.carersuk.org/help-and-advice/guides-and-tools/our-factsheets/?gad_source=1&amp;gclid=Cj0KCQjwsJO4BhDoARIsADDv4vAeefP6K4EUsXuaXEsIc_8UV5png5kscTlqpHHEoKD7pV6CS_nGkcYaAlZ3EALw_wcB" TargetMode="External"/><Relationship Id="rId20" Type="http://schemas.openxmlformats.org/officeDocument/2006/relationships/hyperlink" Target="https://dimensions-uk.org/dimensions-campaigns/mygpandme-campaign-health-inequalities/appointments-annual-health-checks/right-reasonable-adjustments/carers-right-reasonable-adjustments/" TargetMode="External"/><Relationship Id="rId1" Type="http://schemas.openxmlformats.org/officeDocument/2006/relationships/slideLayout" Target="../slideLayouts/slideLayout2.xml"/><Relationship Id="rId6" Type="http://schemas.openxmlformats.org/officeDocument/2006/relationships/hyperlink" Target="https://www.essex.gov.uk/adult-social-care-and-health/support-carers" TargetMode="External"/><Relationship Id="rId11" Type="http://schemas.openxmlformats.org/officeDocument/2006/relationships/hyperlink" Target="https://www.hertsandwestessex.ics.nhs.uk/your-health-and-care/support/additional-needs/carers/" TargetMode="External"/><Relationship Id="rId5" Type="http://schemas.openxmlformats.org/officeDocument/2006/relationships/hyperlink" Target="https://eppingforest.essexfrontline.org.uk/library/tag/carer" TargetMode="External"/><Relationship Id="rId15" Type="http://schemas.openxmlformats.org/officeDocument/2006/relationships/hyperlink" Target="https://www.patients-association.org.uk/shared-decision-making-animation" TargetMode="External"/><Relationship Id="rId10" Type="http://schemas.openxmlformats.org/officeDocument/2006/relationships/hyperlink" Target="https://www.ucan.org.uk/virtual-reality-therapies/" TargetMode="External"/><Relationship Id="rId19" Type="http://schemas.openxmlformats.org/officeDocument/2006/relationships/hyperlink" Target="https://www.cqc.org.uk/guidance-providers/gps/gp-mythbusters/gp-mythbuster-44-caring-carers" TargetMode="External"/><Relationship Id="rId4" Type="http://schemas.openxmlformats.org/officeDocument/2006/relationships/hyperlink" Target="https://harlow.essexfrontline.org.uk/library/tag/action-for-carers" TargetMode="External"/><Relationship Id="rId9" Type="http://schemas.openxmlformats.org/officeDocument/2006/relationships/hyperlink" Target="https://youth.essex.gov.uk/young-people/young-carers/" TargetMode="External"/><Relationship Id="rId14" Type="http://schemas.openxmlformats.org/officeDocument/2006/relationships/hyperlink" Target="https://affc.org.uk/young-carers-lead-west-essex/"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hyperlink" Target="http://circle.group.shef.ac.uk/2020/06/17/caring-covid19-report/" TargetMode="External"/><Relationship Id="rId2" Type="http://schemas.openxmlformats.org/officeDocument/2006/relationships/hyperlink" Target="file:///\\HVCCG-FS01\Home\AnfilogoffT\laptop\ics\http" TargetMode="External"/><Relationship Id="rId1" Type="http://schemas.openxmlformats.org/officeDocument/2006/relationships/slideLayout" Target="../slideLayouts/slideLayout2.xml"/><Relationship Id="rId5" Type="http://schemas.openxmlformats.org/officeDocument/2006/relationships/hyperlink" Target="https://pubmed.ncbi.nlm.nih.gov/25975608/" TargetMode="External"/><Relationship Id="rId4" Type="http://schemas.openxmlformats.org/officeDocument/2006/relationships/hyperlink" Target="https://www.hertfordshire.gov.uk/microsites/jsna/jsna-documents/unpaid-carers-jsna.pdf"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essexwellbeingservice.co.uk/" TargetMode="External"/><Relationship Id="rId2" Type="http://schemas.openxmlformats.org/officeDocument/2006/relationships/hyperlink" Target="https://affc.org.uk/contact-us/"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1CD76A-3E42-A28C-62B3-A688595ACE1D}"/>
              </a:ext>
            </a:extLst>
          </p:cNvPr>
          <p:cNvSpPr/>
          <p:nvPr/>
        </p:nvSpPr>
        <p:spPr>
          <a:xfrm>
            <a:off x="2190575" y="2230217"/>
            <a:ext cx="7251024" cy="2123658"/>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rPr>
              <a:t>West Essex Carers’ Champions </a:t>
            </a:r>
          </a:p>
          <a:p>
            <a:pPr algn="ctr"/>
            <a:r>
              <a:rPr lang="en-US" sz="4400" b="0" cap="none" spc="0" dirty="0">
                <a:ln w="0"/>
                <a:solidFill>
                  <a:schemeClr val="tx1"/>
                </a:solidFill>
                <a:effectLst>
                  <a:outerShdw blurRad="38100" dist="19050" dir="2700000" algn="tl" rotWithShape="0">
                    <a:schemeClr val="dk1">
                      <a:alpha val="40000"/>
                    </a:schemeClr>
                  </a:outerShdw>
                </a:effectLst>
              </a:rPr>
              <a:t>Support </a:t>
            </a:r>
            <a:r>
              <a:rPr lang="en-US" sz="4400" dirty="0">
                <a:ln w="0"/>
                <a:effectLst>
                  <a:outerShdw blurRad="38100" dist="19050" dir="2700000" algn="tl" rotWithShape="0">
                    <a:schemeClr val="dk1">
                      <a:alpha val="40000"/>
                    </a:schemeClr>
                  </a:outerShdw>
                </a:effectLst>
              </a:rPr>
              <a:t>Information Pack</a:t>
            </a:r>
          </a:p>
          <a:p>
            <a:pPr algn="ctr"/>
            <a:r>
              <a:rPr lang="en-US" sz="4400" b="0" cap="none" spc="0" dirty="0">
                <a:ln w="0"/>
                <a:solidFill>
                  <a:schemeClr val="tx1"/>
                </a:solidFill>
                <a:effectLst>
                  <a:outerShdw blurRad="38100" dist="19050" dir="2700000" algn="tl" rotWithShape="0">
                    <a:schemeClr val="dk1">
                      <a:alpha val="40000"/>
                    </a:schemeClr>
                  </a:outerShdw>
                </a:effectLst>
              </a:rPr>
              <a:t>October 2024</a:t>
            </a:r>
          </a:p>
        </p:txBody>
      </p:sp>
      <p:sp>
        <p:nvSpPr>
          <p:cNvPr id="2" name="Title 1">
            <a:extLst>
              <a:ext uri="{FF2B5EF4-FFF2-40B4-BE49-F238E27FC236}">
                <a16:creationId xmlns:a16="http://schemas.microsoft.com/office/drawing/2014/main" id="{66698BCC-A746-604F-4597-1AD72074E12B}"/>
              </a:ext>
            </a:extLst>
          </p:cNvPr>
          <p:cNvSpPr>
            <a:spLocks noGrp="1"/>
          </p:cNvSpPr>
          <p:nvPr>
            <p:ph type="title"/>
          </p:nvPr>
        </p:nvSpPr>
        <p:spPr>
          <a:xfrm>
            <a:off x="453600" y="-1325563"/>
            <a:ext cx="11368102" cy="1325563"/>
          </a:xfrm>
        </p:spPr>
        <p:txBody>
          <a:bodyPr vert="horz" lIns="91440" tIns="45720" rIns="91440" bIns="45720" rtlCol="0" anchor="b">
            <a:normAutofit/>
          </a:bodyPr>
          <a:lstStyle/>
          <a:p>
            <a:r>
              <a:rPr lang="en-US" dirty="0"/>
              <a:t>Slide 1</a:t>
            </a:r>
            <a:endParaRPr lang="en-GB" dirty="0"/>
          </a:p>
        </p:txBody>
      </p:sp>
    </p:spTree>
    <p:extLst>
      <p:ext uri="{BB962C8B-B14F-4D97-AF65-F5344CB8AC3E}">
        <p14:creationId xmlns:p14="http://schemas.microsoft.com/office/powerpoint/2010/main" val="1481484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D382F-D82C-57E8-1D7D-0C0F4D51B5E7}"/>
              </a:ext>
            </a:extLst>
          </p:cNvPr>
          <p:cNvSpPr>
            <a:spLocks noGrp="1"/>
          </p:cNvSpPr>
          <p:nvPr>
            <p:ph type="title"/>
          </p:nvPr>
        </p:nvSpPr>
        <p:spPr>
          <a:xfrm>
            <a:off x="530191" y="320799"/>
            <a:ext cx="10515600" cy="870375"/>
          </a:xfrm>
        </p:spPr>
        <p:txBody>
          <a:bodyPr>
            <a:normAutofit fontScale="90000"/>
          </a:bodyPr>
          <a:lstStyle/>
          <a:p>
            <a:r>
              <a:rPr lang="en-GB" sz="4000" dirty="0">
                <a:latin typeface="Arial" panose="020B0604020202020204" pitchFamily="34" charset="0"/>
                <a:cs typeface="Arial" panose="020B0604020202020204" pitchFamily="34" charset="0"/>
              </a:rPr>
              <a:t>Useful resources and links for sharing with Carers: Practice Facing Support Pack</a:t>
            </a:r>
          </a:p>
        </p:txBody>
      </p:sp>
      <p:sp>
        <p:nvSpPr>
          <p:cNvPr id="3" name="Content Placeholder 2">
            <a:extLst>
              <a:ext uri="{FF2B5EF4-FFF2-40B4-BE49-F238E27FC236}">
                <a16:creationId xmlns:a16="http://schemas.microsoft.com/office/drawing/2014/main" id="{EFFD14C1-95DD-6DC4-C556-1D7C3BC9FAF1}"/>
              </a:ext>
            </a:extLst>
          </p:cNvPr>
          <p:cNvSpPr>
            <a:spLocks noGrp="1"/>
          </p:cNvSpPr>
          <p:nvPr>
            <p:ph idx="1"/>
          </p:nvPr>
        </p:nvSpPr>
        <p:spPr>
          <a:xfrm>
            <a:off x="530191" y="1491915"/>
            <a:ext cx="5823282" cy="5229560"/>
          </a:xfrm>
        </p:spPr>
        <p:style>
          <a:lnRef idx="2">
            <a:schemeClr val="accent1"/>
          </a:lnRef>
          <a:fillRef idx="1">
            <a:schemeClr val="lt1"/>
          </a:fillRef>
          <a:effectRef idx="0">
            <a:schemeClr val="accent1"/>
          </a:effectRef>
          <a:fontRef idx="minor">
            <a:schemeClr val="dk1"/>
          </a:fontRef>
        </p:style>
        <p:txBody>
          <a:bodyPr>
            <a:normAutofit fontScale="55000" lnSpcReduction="20000"/>
          </a:bodyPr>
          <a:lstStyle/>
          <a:p>
            <a:pPr marL="0" indent="0">
              <a:buNone/>
            </a:pPr>
            <a:r>
              <a:rPr lang="en-GB" b="1" dirty="0"/>
              <a:t>Essex-based services links</a:t>
            </a:r>
            <a:endParaRPr lang="en-GB" dirty="0">
              <a:hlinkClick r:id="rId2"/>
            </a:endParaRPr>
          </a:p>
          <a:p>
            <a:r>
              <a:rPr lang="en-GB" dirty="0">
                <a:hlinkClick r:id="rId2"/>
              </a:rPr>
              <a:t>https://essexwellbeingservice.co.uk/support/carers/</a:t>
            </a:r>
          </a:p>
          <a:p>
            <a:r>
              <a:rPr lang="en-GB" dirty="0">
                <a:hlinkClick r:id="rId2"/>
              </a:rPr>
              <a:t>Action for family carers | Supporting Carers Across Essex (affc.org.uk)</a:t>
            </a:r>
            <a:endParaRPr lang="en-GB" dirty="0"/>
          </a:p>
          <a:p>
            <a:r>
              <a:rPr lang="en-GB" dirty="0">
                <a:hlinkClick r:id="rId3"/>
              </a:rPr>
              <a:t>uttlesford.essexfrontline.org.uk/library/tag/carers</a:t>
            </a:r>
            <a:endParaRPr lang="en-GB" dirty="0"/>
          </a:p>
          <a:p>
            <a:r>
              <a:rPr lang="en-GB" dirty="0">
                <a:hlinkClick r:id="rId4"/>
              </a:rPr>
              <a:t>harlow.essexfrontline.org.uk/library/tag/action-for-carers</a:t>
            </a:r>
            <a:endParaRPr lang="en-GB" dirty="0"/>
          </a:p>
          <a:p>
            <a:r>
              <a:rPr lang="en-GB" dirty="0">
                <a:hlinkClick r:id="rId5"/>
              </a:rPr>
              <a:t>eppingforest.essexfrontline.org.uk/library/tag/carer</a:t>
            </a:r>
            <a:endParaRPr lang="en-GB" dirty="0"/>
          </a:p>
          <a:p>
            <a:r>
              <a:rPr lang="en-GB" dirty="0">
                <a:hlinkClick r:id="rId6"/>
              </a:rPr>
              <a:t>Support for carers | Essex County Council</a:t>
            </a:r>
            <a:endParaRPr lang="en-GB" dirty="0"/>
          </a:p>
          <a:p>
            <a:r>
              <a:rPr lang="en-GB" dirty="0">
                <a:hlinkClick r:id="rId7"/>
              </a:rPr>
              <a:t>Social Care Support - Essex Carers Network</a:t>
            </a:r>
            <a:endParaRPr lang="en-GB" dirty="0"/>
          </a:p>
          <a:p>
            <a:r>
              <a:rPr lang="en-GB" dirty="0">
                <a:hlinkClick r:id="rId8"/>
              </a:rPr>
              <a:t>Time 4 You | Essex Carers Support</a:t>
            </a:r>
            <a:endParaRPr lang="en-GB" dirty="0"/>
          </a:p>
          <a:p>
            <a:r>
              <a:rPr lang="en-GB" dirty="0">
                <a:hlinkClick r:id="rId9"/>
              </a:rPr>
              <a:t>Young Carers (essex.gov.uk)</a:t>
            </a:r>
            <a:endParaRPr lang="en-GB" dirty="0"/>
          </a:p>
          <a:p>
            <a:r>
              <a:rPr lang="en-GB" dirty="0">
                <a:hlinkClick r:id="rId10"/>
              </a:rPr>
              <a:t>Virtual Reality Wellbeing – Uttlesford Community Action Network (ucan.org.uk)</a:t>
            </a:r>
            <a:r>
              <a:rPr lang="en-GB" dirty="0"/>
              <a:t> – Uttlesford-only</a:t>
            </a:r>
          </a:p>
          <a:p>
            <a:r>
              <a:rPr lang="en-GB" dirty="0">
                <a:hlinkClick r:id="rId11"/>
              </a:rPr>
              <a:t>Support for carers - Herts and West Essex ICS</a:t>
            </a:r>
            <a:endParaRPr lang="en-GB" dirty="0"/>
          </a:p>
          <a:p>
            <a:r>
              <a:rPr lang="en-GB" dirty="0"/>
              <a:t>Social prescribing / coordinator – best local contact in PCN for expert support/information for carers champions</a:t>
            </a:r>
          </a:p>
          <a:p>
            <a:r>
              <a:rPr lang="en-GB" sz="2900" u="sng" dirty="0">
                <a:solidFill>
                  <a:srgbClr val="467886"/>
                </a:solidFill>
                <a:effectLst/>
                <a:latin typeface="Aptos" panose="020B0004020202020204" pitchFamily="34" charset="0"/>
                <a:ea typeface="Calibri" panose="020F0502020204030204" pitchFamily="34" charset="0"/>
                <a:cs typeface="Calibri" panose="020F0502020204030204" pitchFamily="34" charset="0"/>
                <a:hlinkClick r:id="rId12"/>
              </a:rPr>
              <a:t>Carers Voices | Healthwatch Essex</a:t>
            </a:r>
            <a:r>
              <a:rPr lang="en-GB" sz="2900" dirty="0">
                <a:effectLst/>
                <a:latin typeface="Aptos" panose="020B0004020202020204" pitchFamily="34" charset="0"/>
                <a:ea typeface="Calibri" panose="020F0502020204030204" pitchFamily="34" charset="0"/>
                <a:cs typeface="Calibri" panose="020F0502020204030204" pitchFamily="34" charset="0"/>
              </a:rPr>
              <a:t>.</a:t>
            </a:r>
            <a:endParaRPr lang="en-GB" sz="4400" dirty="0"/>
          </a:p>
          <a:p>
            <a:r>
              <a:rPr lang="en-GB" dirty="0">
                <a:hlinkClick r:id="rId13"/>
              </a:rPr>
              <a:t>Financial support in winter for carers | Action for family carers</a:t>
            </a:r>
            <a:endParaRPr lang="en-GB" dirty="0"/>
          </a:p>
          <a:p>
            <a:r>
              <a:rPr lang="en-GB" dirty="0">
                <a:hlinkClick r:id="rId14"/>
              </a:rPr>
              <a:t>Young Carers Lead – West Essex | Action for family carers</a:t>
            </a:r>
            <a:endParaRPr lang="en-GB" dirty="0"/>
          </a:p>
        </p:txBody>
      </p:sp>
      <p:sp>
        <p:nvSpPr>
          <p:cNvPr id="4" name="Slide Number Placeholder 3">
            <a:extLst>
              <a:ext uri="{FF2B5EF4-FFF2-40B4-BE49-F238E27FC236}">
                <a16:creationId xmlns:a16="http://schemas.microsoft.com/office/drawing/2014/main" id="{285DBF26-C618-89B7-575C-959FCE670E56}"/>
              </a:ext>
            </a:extLst>
          </p:cNvPr>
          <p:cNvSpPr>
            <a:spLocks noGrp="1"/>
          </p:cNvSpPr>
          <p:nvPr>
            <p:ph type="sldNum" sz="quarter" idx="12"/>
          </p:nvPr>
        </p:nvSpPr>
        <p:spPr/>
        <p:txBody>
          <a:bodyPr/>
          <a:lstStyle/>
          <a:p>
            <a:fld id="{B04EDF67-18F1-4E70-A807-71C9BB4333C2}" type="slidenum">
              <a:rPr lang="en-GB" smtClean="0"/>
              <a:t>10</a:t>
            </a:fld>
            <a:endParaRPr lang="en-GB"/>
          </a:p>
        </p:txBody>
      </p:sp>
      <p:sp>
        <p:nvSpPr>
          <p:cNvPr id="9" name="TextBox 8">
            <a:extLst>
              <a:ext uri="{FF2B5EF4-FFF2-40B4-BE49-F238E27FC236}">
                <a16:creationId xmlns:a16="http://schemas.microsoft.com/office/drawing/2014/main" id="{92C57EE1-0F3F-B9A2-E318-A6CD7D410A57}"/>
              </a:ext>
            </a:extLst>
          </p:cNvPr>
          <p:cNvSpPr txBox="1"/>
          <p:nvPr/>
        </p:nvSpPr>
        <p:spPr>
          <a:xfrm>
            <a:off x="6530741" y="1491915"/>
            <a:ext cx="5457525" cy="4801314"/>
          </a:xfrm>
          <a:prstGeom prst="rect">
            <a:avLst/>
          </a:prstGeom>
          <a:noFill/>
        </p:spPr>
        <p:txBody>
          <a:bodyPr wrap="square" rtlCol="0">
            <a:spAutoFit/>
          </a:bodyPr>
          <a:lstStyle/>
          <a:p>
            <a:r>
              <a:rPr lang="en-GB" b="1" dirty="0"/>
              <a:t>National level information and services</a:t>
            </a:r>
            <a:endParaRPr lang="en-GB" dirty="0"/>
          </a:p>
          <a:p>
            <a:r>
              <a:rPr lang="en-GB" dirty="0">
                <a:hlinkClick r:id="rId15"/>
              </a:rPr>
              <a:t>Shared decision making animation for patients (patients-association.org.uk)</a:t>
            </a:r>
            <a:endParaRPr lang="en-GB" dirty="0"/>
          </a:p>
          <a:p>
            <a:endParaRPr lang="en-GB" dirty="0"/>
          </a:p>
          <a:p>
            <a:r>
              <a:rPr lang="en-GB" dirty="0">
                <a:hlinkClick r:id="rId16"/>
              </a:rPr>
              <a:t>Our factsheets | Carers UK</a:t>
            </a:r>
            <a:endParaRPr lang="en-GB" dirty="0"/>
          </a:p>
          <a:p>
            <a:endParaRPr lang="en-GB" dirty="0"/>
          </a:p>
          <a:p>
            <a:r>
              <a:rPr lang="en-GB" dirty="0">
                <a:hlinkClick r:id="rId17"/>
              </a:rPr>
              <a:t>Checklist for carers | Caring for someone | Age UK</a:t>
            </a:r>
            <a:endParaRPr lang="en-GB" dirty="0"/>
          </a:p>
          <a:p>
            <a:r>
              <a:rPr lang="en-GB" dirty="0">
                <a:hlinkClick r:id="rId18"/>
              </a:rPr>
              <a:t>identification-of-carers-in-gp-practices-a-good-practice-document.pdf</a:t>
            </a:r>
            <a:endParaRPr lang="en-GB" dirty="0"/>
          </a:p>
          <a:p>
            <a:endParaRPr lang="en-GB" dirty="0"/>
          </a:p>
          <a:p>
            <a:r>
              <a:rPr lang="en-GB" dirty="0">
                <a:hlinkClick r:id="rId19"/>
              </a:rPr>
              <a:t>GP </a:t>
            </a:r>
            <a:r>
              <a:rPr lang="en-GB" dirty="0" err="1">
                <a:hlinkClick r:id="rId19"/>
              </a:rPr>
              <a:t>mythbuster</a:t>
            </a:r>
            <a:r>
              <a:rPr lang="en-GB" dirty="0">
                <a:hlinkClick r:id="rId19"/>
              </a:rPr>
              <a:t> 44: Caring for carers - Care Quality Commission (cqc.org.</a:t>
            </a:r>
            <a:r>
              <a:rPr lang="en-GB">
                <a:hlinkClick r:id="rId19"/>
              </a:rPr>
              <a:t>uk)</a:t>
            </a:r>
            <a:endParaRPr lang="en-GB"/>
          </a:p>
          <a:p>
            <a:endParaRPr lang="en-GB" dirty="0"/>
          </a:p>
          <a:p>
            <a:r>
              <a:rPr lang="en-GB" dirty="0">
                <a:hlinkClick r:id="rId20"/>
              </a:rPr>
              <a:t>For carers: Their right to reasonable adjustments - Dimensions (dimensions-uk.org)</a:t>
            </a:r>
            <a:endParaRPr lang="en-GB" dirty="0"/>
          </a:p>
          <a:p>
            <a:endParaRPr lang="en-GB" dirty="0"/>
          </a:p>
          <a:p>
            <a:endParaRPr lang="en-GB" dirty="0"/>
          </a:p>
        </p:txBody>
      </p:sp>
    </p:spTree>
    <p:extLst>
      <p:ext uri="{BB962C8B-B14F-4D97-AF65-F5344CB8AC3E}">
        <p14:creationId xmlns:p14="http://schemas.microsoft.com/office/powerpoint/2010/main" val="788666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88BD86C-41B2-0FCF-2C58-D811A3160C27}"/>
              </a:ext>
            </a:extLst>
          </p:cNvPr>
          <p:cNvSpPr txBox="1"/>
          <p:nvPr/>
        </p:nvSpPr>
        <p:spPr>
          <a:xfrm>
            <a:off x="135467" y="10847"/>
            <a:ext cx="10058399" cy="584775"/>
          </a:xfrm>
          <a:prstGeom prst="rect">
            <a:avLst/>
          </a:prstGeom>
          <a:noFill/>
        </p:spPr>
        <p:txBody>
          <a:bodyPr wrap="square">
            <a:spAutoFit/>
          </a:bodyPr>
          <a:lstStyle/>
          <a:p>
            <a:r>
              <a:rPr lang="en-GB" sz="3200" b="1" dirty="0">
                <a:solidFill>
                  <a:srgbClr val="007265"/>
                </a:solidFill>
                <a:latin typeface="Arial" panose="020B0604020202020204" pitchFamily="34" charset="0"/>
                <a:ea typeface="+mj-ea"/>
                <a:cs typeface="Arial" panose="020B0604020202020204" pitchFamily="34" charset="0"/>
              </a:rPr>
              <a:t>Ideas for change to further support carers</a:t>
            </a:r>
            <a:endParaRPr kumimoji="0" lang="en-GB" sz="3200" b="1" i="0" u="none" strike="noStrike" kern="1200" cap="none" spc="0" normalizeH="0" baseline="0" noProof="0" dirty="0">
              <a:ln>
                <a:noFill/>
              </a:ln>
              <a:solidFill>
                <a:srgbClr val="007265"/>
              </a:solidFill>
              <a:effectLst/>
              <a:uLnTx/>
              <a:uFillTx/>
              <a:latin typeface="Arial" panose="020B0604020202020204" pitchFamily="34" charset="0"/>
              <a:ea typeface="+mj-ea"/>
              <a:cs typeface="Arial" panose="020B0604020202020204" pitchFamily="34" charset="0"/>
            </a:endParaRPr>
          </a:p>
        </p:txBody>
      </p:sp>
      <p:graphicFrame>
        <p:nvGraphicFramePr>
          <p:cNvPr id="2" name="Table 2">
            <a:extLst>
              <a:ext uri="{FF2B5EF4-FFF2-40B4-BE49-F238E27FC236}">
                <a16:creationId xmlns:a16="http://schemas.microsoft.com/office/drawing/2014/main" id="{8331D403-1AC6-4276-66D2-4EB57AA0EF3E}"/>
              </a:ext>
            </a:extLst>
          </p:cNvPr>
          <p:cNvGraphicFramePr>
            <a:graphicFrameLocks noGrp="1"/>
          </p:cNvGraphicFramePr>
          <p:nvPr/>
        </p:nvGraphicFramePr>
        <p:xfrm>
          <a:off x="402166" y="1389752"/>
          <a:ext cx="11387667" cy="5273040"/>
        </p:xfrm>
        <a:graphic>
          <a:graphicData uri="http://schemas.openxmlformats.org/drawingml/2006/table">
            <a:tbl>
              <a:tblPr firstRow="1" bandRow="1">
                <a:tableStyleId>{22838BEF-8BB2-4498-84A7-C5851F593DF1}</a:tableStyleId>
              </a:tblPr>
              <a:tblGrid>
                <a:gridCol w="3795889">
                  <a:extLst>
                    <a:ext uri="{9D8B030D-6E8A-4147-A177-3AD203B41FA5}">
                      <a16:colId xmlns:a16="http://schemas.microsoft.com/office/drawing/2014/main" val="2033447338"/>
                    </a:ext>
                  </a:extLst>
                </a:gridCol>
                <a:gridCol w="3795889">
                  <a:extLst>
                    <a:ext uri="{9D8B030D-6E8A-4147-A177-3AD203B41FA5}">
                      <a16:colId xmlns:a16="http://schemas.microsoft.com/office/drawing/2014/main" val="495517072"/>
                    </a:ext>
                  </a:extLst>
                </a:gridCol>
                <a:gridCol w="3795889">
                  <a:extLst>
                    <a:ext uri="{9D8B030D-6E8A-4147-A177-3AD203B41FA5}">
                      <a16:colId xmlns:a16="http://schemas.microsoft.com/office/drawing/2014/main" val="529179931"/>
                    </a:ext>
                  </a:extLst>
                </a:gridCol>
              </a:tblGrid>
              <a:tr h="3613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mn-lt"/>
                          <a:ea typeface="+mn-ea"/>
                          <a:cs typeface="+mn-cs"/>
                        </a:rPr>
                        <a:t>Offer information packs to patients when they register as a carer at their practice – some practices already do this - packs include information such as support that carers can access locally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t>Ensure communication is made to encourage patients who are also carers to register as a carer at the practice   </a:t>
                      </a:r>
                    </a:p>
                    <a:p>
                      <a:endParaRPr lang="en-GB" sz="1400" b="0"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kern="1200" dirty="0">
                          <a:solidFill>
                            <a:schemeClr val="dk1"/>
                          </a:solidFill>
                          <a:effectLst/>
                          <a:latin typeface="+mn-lt"/>
                          <a:ea typeface="+mn-ea"/>
                          <a:cs typeface="+mn-cs"/>
                        </a:rPr>
                        <a:t>Consider conducting a small survey to all registered carers to see how they can further be supported </a:t>
                      </a:r>
                    </a:p>
                    <a:p>
                      <a:endParaRPr lang="en-GB" sz="1400" b="0" i="0" u="none" strike="noStrike" kern="1200" baseline="0" dirty="0">
                        <a:solidFill>
                          <a:schemeClr val="dk1"/>
                        </a:solidFill>
                        <a:latin typeface="+mn-lt"/>
                        <a:ea typeface="+mn-ea"/>
                        <a:cs typeface="+mn-cs"/>
                      </a:endParaRPr>
                    </a:p>
                  </a:txBody>
                  <a:tcPr/>
                </a:tc>
                <a:extLst>
                  <a:ext uri="{0D108BD9-81ED-4DB2-BD59-A6C34878D82A}">
                    <a16:rowId xmlns:a16="http://schemas.microsoft.com/office/drawing/2014/main" val="2118351130"/>
                  </a:ext>
                </a:extLst>
              </a:tr>
              <a:tr h="5461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kern="1200" dirty="0">
                          <a:solidFill>
                            <a:schemeClr val="dk1"/>
                          </a:solidFill>
                          <a:effectLst/>
                          <a:latin typeface="+mn-lt"/>
                          <a:ea typeface="+mn-ea"/>
                          <a:cs typeface="+mn-cs"/>
                        </a:rPr>
                        <a:t>Ensure there are links to local support that is available at other organisations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kern="1200" dirty="0">
                        <a:solidFill>
                          <a:schemeClr val="dk1"/>
                        </a:solidFill>
                        <a:effectLst/>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kern="1200" dirty="0">
                          <a:solidFill>
                            <a:schemeClr val="dk1"/>
                          </a:solidFill>
                          <a:effectLst/>
                          <a:latin typeface="+mn-lt"/>
                          <a:ea typeface="+mn-ea"/>
                          <a:cs typeface="+mn-cs"/>
                        </a:rPr>
                        <a:t>Have a carers noticeboard in the practice </a:t>
                      </a:r>
                    </a:p>
                  </a:txBody>
                  <a:tcPr>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kern="1200" dirty="0">
                          <a:solidFill>
                            <a:schemeClr val="dk1"/>
                          </a:solidFill>
                          <a:effectLst/>
                          <a:latin typeface="+mn-lt"/>
                          <a:ea typeface="+mn-ea"/>
                          <a:cs typeface="+mn-cs"/>
                        </a:rPr>
                        <a:t>Set up a carers page on the practice website or consider creating a carers newsletter that </a:t>
                      </a:r>
                      <a:r>
                        <a:rPr lang="en-GB" sz="1400" b="0" i="0" u="none" strike="noStrike" kern="1200" baseline="0" dirty="0">
                          <a:solidFill>
                            <a:schemeClr val="dk1"/>
                          </a:solidFill>
                          <a:latin typeface="+mn-lt"/>
                          <a:ea typeface="+mn-ea"/>
                          <a:cs typeface="+mn-cs"/>
                        </a:rPr>
                        <a:t>could include information such as support available for carers, accessible appointments, specific roles in practice etc. 	</a:t>
                      </a:r>
                    </a:p>
                  </a:txBody>
                  <a:tcPr/>
                </a:tc>
                <a:extLst>
                  <a:ext uri="{0D108BD9-81ED-4DB2-BD59-A6C34878D82A}">
                    <a16:rowId xmlns:a16="http://schemas.microsoft.com/office/drawing/2014/main" val="2491604426"/>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kern="1200" dirty="0">
                          <a:solidFill>
                            <a:schemeClr val="dk1"/>
                          </a:solidFill>
                          <a:effectLst/>
                          <a:latin typeface="+mn-lt"/>
                          <a:ea typeface="+mn-ea"/>
                          <a:cs typeface="+mn-cs"/>
                        </a:rPr>
                        <a:t>Ensure carers know what support is available and what they can ask for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mn-lt"/>
                          <a:ea typeface="+mn-ea"/>
                          <a:cs typeface="+mn-cs"/>
                        </a:rPr>
                        <a:t>Where possible / needed – offer double appointments to fit the need of the carer	</a:t>
                      </a:r>
                    </a:p>
                    <a:p>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mn-lt"/>
                          <a:ea typeface="+mn-ea"/>
                          <a:cs typeface="+mn-cs"/>
                        </a:rPr>
                        <a:t>Ensure long term continuity plans are on records of those being cared for and emergency plans are known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i="0" u="none" strike="noStrike" kern="1200" baseline="0" dirty="0">
                        <a:solidFill>
                          <a:schemeClr val="dk1"/>
                        </a:solidFill>
                        <a:latin typeface="+mn-lt"/>
                        <a:ea typeface="+mn-ea"/>
                        <a:cs typeface="+mn-cs"/>
                      </a:endParaRPr>
                    </a:p>
                  </a:txBody>
                  <a:tcPr/>
                </a:tc>
                <a:extLst>
                  <a:ext uri="{0D108BD9-81ED-4DB2-BD59-A6C34878D82A}">
                    <a16:rowId xmlns:a16="http://schemas.microsoft.com/office/drawing/2014/main" val="176369836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kern="1200" dirty="0">
                          <a:solidFill>
                            <a:schemeClr val="dk1"/>
                          </a:solidFill>
                          <a:effectLst/>
                          <a:latin typeface="+mn-lt"/>
                          <a:ea typeface="+mn-ea"/>
                          <a:cs typeface="+mn-cs"/>
                        </a:rPr>
                        <a:t>Ensure the practice Carers Champions/Care Co-ordinators are more visible to carers, with clear information on their role and how they can support carers.  Share good practice between Carer Champions -an idea could be for practices to buddy up to learn from one another if there is a practice near by that has a particularly active carers champion to advise on how they go about this and share good practice </a:t>
                      </a:r>
                      <a:r>
                        <a:rPr lang="en-GB" sz="1400" b="0" i="0" u="none" strike="noStrike" kern="1200" baseline="0" dirty="0">
                          <a:solidFill>
                            <a:schemeClr val="dk1"/>
                          </a:solidFill>
                          <a:latin typeface="+mn-lt"/>
                          <a:ea typeface="+mn-ea"/>
                          <a:cs typeface="+mn-cs"/>
                        </a:rPr>
                        <a:t>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mn-lt"/>
                          <a:ea typeface="+mn-ea"/>
                          <a:cs typeface="+mn-cs"/>
                        </a:rPr>
                        <a:t>All staff to wear name badges – for easier identification	</a:t>
                      </a:r>
                    </a:p>
                    <a:p>
                      <a:endParaRPr lang="en-GB"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i="0" u="none" strike="noStrike" kern="1200" baseline="0" dirty="0">
                          <a:solidFill>
                            <a:schemeClr val="dk1"/>
                          </a:solidFill>
                          <a:latin typeface="+mn-lt"/>
                          <a:ea typeface="+mn-ea"/>
                          <a:cs typeface="+mn-cs"/>
                        </a:rPr>
                        <a:t>Share information to carers about how the practice / other providers can support them including information on how to access services </a:t>
                      </a:r>
                    </a:p>
                  </a:txBody>
                  <a:tcPr/>
                </a:tc>
                <a:extLst>
                  <a:ext uri="{0D108BD9-81ED-4DB2-BD59-A6C34878D82A}">
                    <a16:rowId xmlns:a16="http://schemas.microsoft.com/office/drawing/2014/main" val="3764949639"/>
                  </a:ext>
                </a:extLst>
              </a:tr>
            </a:tbl>
          </a:graphicData>
        </a:graphic>
      </p:graphicFrame>
      <p:sp>
        <p:nvSpPr>
          <p:cNvPr id="3" name="TextBox 2">
            <a:extLst>
              <a:ext uri="{FF2B5EF4-FFF2-40B4-BE49-F238E27FC236}">
                <a16:creationId xmlns:a16="http://schemas.microsoft.com/office/drawing/2014/main" id="{EE39F5DF-5C55-9DE1-BF30-1E022C84CB14}"/>
              </a:ext>
            </a:extLst>
          </p:cNvPr>
          <p:cNvSpPr txBox="1"/>
          <p:nvPr/>
        </p:nvSpPr>
        <p:spPr>
          <a:xfrm>
            <a:off x="135467" y="563220"/>
            <a:ext cx="11658600" cy="646331"/>
          </a:xfrm>
          <a:prstGeom prst="rect">
            <a:avLst/>
          </a:prstGeom>
          <a:noFill/>
        </p:spPr>
        <p:txBody>
          <a:bodyPr wrap="square" rtlCol="0">
            <a:spAutoFit/>
          </a:bodyPr>
          <a:lstStyle/>
          <a:p>
            <a:r>
              <a:rPr lang="en-GB" i="1" dirty="0"/>
              <a:t>These are some ideas based on that carers directly told us at Herts and West Essex wide engagement events, held across summer 2024:</a:t>
            </a:r>
          </a:p>
        </p:txBody>
      </p:sp>
      <p:sp>
        <p:nvSpPr>
          <p:cNvPr id="4" name="Title 3">
            <a:extLst>
              <a:ext uri="{FF2B5EF4-FFF2-40B4-BE49-F238E27FC236}">
                <a16:creationId xmlns:a16="http://schemas.microsoft.com/office/drawing/2014/main" id="{716D1FD8-13DF-E55D-65CB-BE77C696379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Slide 11</a:t>
            </a:r>
            <a:endParaRPr lang="en-GB" dirty="0"/>
          </a:p>
        </p:txBody>
      </p:sp>
    </p:spTree>
    <p:extLst>
      <p:ext uri="{BB962C8B-B14F-4D97-AF65-F5344CB8AC3E}">
        <p14:creationId xmlns:p14="http://schemas.microsoft.com/office/powerpoint/2010/main" val="1943403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88BD86C-41B2-0FCF-2C58-D811A3160C27}"/>
              </a:ext>
            </a:extLst>
          </p:cNvPr>
          <p:cNvSpPr txBox="1"/>
          <p:nvPr/>
        </p:nvSpPr>
        <p:spPr>
          <a:xfrm>
            <a:off x="270932" y="174725"/>
            <a:ext cx="11006666" cy="461665"/>
          </a:xfrm>
          <a:prstGeom prst="rect">
            <a:avLst/>
          </a:prstGeom>
          <a:noFill/>
        </p:spPr>
        <p:txBody>
          <a:bodyPr wrap="square">
            <a:spAutoFit/>
          </a:bodyPr>
          <a:lstStyle/>
          <a:p>
            <a:r>
              <a:rPr lang="en-GB" sz="2400" b="1" dirty="0">
                <a:solidFill>
                  <a:srgbClr val="007265"/>
                </a:solidFill>
                <a:latin typeface="Arial" panose="020B0604020202020204" pitchFamily="34" charset="0"/>
                <a:ea typeface="+mj-ea"/>
                <a:cs typeface="Arial" panose="020B0604020202020204" pitchFamily="34" charset="0"/>
              </a:rPr>
              <a:t>Ideas for change to further support carers</a:t>
            </a:r>
            <a:endParaRPr kumimoji="0" lang="en-GB" sz="2400" b="1" i="0" u="none" strike="noStrike" kern="1200" cap="none" spc="0" normalizeH="0" baseline="0" noProof="0" dirty="0">
              <a:ln>
                <a:noFill/>
              </a:ln>
              <a:solidFill>
                <a:srgbClr val="007265"/>
              </a:solidFill>
              <a:effectLst/>
              <a:uLnTx/>
              <a:uFillTx/>
              <a:latin typeface="Arial" panose="020B0604020202020204" pitchFamily="34" charset="0"/>
              <a:ea typeface="+mj-ea"/>
              <a:cs typeface="Arial" panose="020B0604020202020204" pitchFamily="34" charset="0"/>
            </a:endParaRPr>
          </a:p>
        </p:txBody>
      </p:sp>
      <p:graphicFrame>
        <p:nvGraphicFramePr>
          <p:cNvPr id="2" name="Table 2">
            <a:extLst>
              <a:ext uri="{FF2B5EF4-FFF2-40B4-BE49-F238E27FC236}">
                <a16:creationId xmlns:a16="http://schemas.microsoft.com/office/drawing/2014/main" id="{8331D403-1AC6-4276-66D2-4EB57AA0EF3E}"/>
              </a:ext>
            </a:extLst>
          </p:cNvPr>
          <p:cNvGraphicFramePr>
            <a:graphicFrameLocks noGrp="1"/>
          </p:cNvGraphicFramePr>
          <p:nvPr/>
        </p:nvGraphicFramePr>
        <p:xfrm>
          <a:off x="270932" y="1195673"/>
          <a:ext cx="11650138" cy="3931920"/>
        </p:xfrm>
        <a:graphic>
          <a:graphicData uri="http://schemas.openxmlformats.org/drawingml/2006/table">
            <a:tbl>
              <a:tblPr firstRow="1" bandRow="1">
                <a:tableStyleId>{22838BEF-8BB2-4498-84A7-C5851F593DF1}</a:tableStyleId>
              </a:tblPr>
              <a:tblGrid>
                <a:gridCol w="3883379">
                  <a:extLst>
                    <a:ext uri="{9D8B030D-6E8A-4147-A177-3AD203B41FA5}">
                      <a16:colId xmlns:a16="http://schemas.microsoft.com/office/drawing/2014/main" val="2033447338"/>
                    </a:ext>
                  </a:extLst>
                </a:gridCol>
                <a:gridCol w="1941690">
                  <a:extLst>
                    <a:ext uri="{9D8B030D-6E8A-4147-A177-3AD203B41FA5}">
                      <a16:colId xmlns:a16="http://schemas.microsoft.com/office/drawing/2014/main" val="495517072"/>
                    </a:ext>
                  </a:extLst>
                </a:gridCol>
                <a:gridCol w="1941690">
                  <a:extLst>
                    <a:ext uri="{9D8B030D-6E8A-4147-A177-3AD203B41FA5}">
                      <a16:colId xmlns:a16="http://schemas.microsoft.com/office/drawing/2014/main" val="595405168"/>
                    </a:ext>
                  </a:extLst>
                </a:gridCol>
                <a:gridCol w="3883379">
                  <a:extLst>
                    <a:ext uri="{9D8B030D-6E8A-4147-A177-3AD203B41FA5}">
                      <a16:colId xmlns:a16="http://schemas.microsoft.com/office/drawing/2014/main" val="529179931"/>
                    </a:ext>
                  </a:extLst>
                </a:gridCol>
              </a:tblGrid>
              <a:tr h="10152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Provide training to practices on what it is like to be a carer (</a:t>
                      </a:r>
                      <a:r>
                        <a:rPr lang="en-GB" sz="1600" b="0" i="1" u="none" strike="noStrike" kern="1200" baseline="0" dirty="0">
                          <a:solidFill>
                            <a:schemeClr val="dk1"/>
                          </a:solidFill>
                          <a:latin typeface="+mn-lt"/>
                          <a:ea typeface="+mn-ea"/>
                          <a:cs typeface="+mn-cs"/>
                        </a:rPr>
                        <a:t>training is being looked in to by the ICB Training Hub and information will be shared with practices when available)</a:t>
                      </a:r>
                      <a:r>
                        <a:rPr lang="en-GB" sz="1600" b="0" i="0" u="none" strike="noStrike" kern="1200" baseline="0" dirty="0">
                          <a:solidFill>
                            <a:schemeClr val="dk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i="0" u="none" strike="noStrike" kern="1200" baseline="0" dirty="0">
                        <a:solidFill>
                          <a:schemeClr val="dk1"/>
                        </a:solidFill>
                        <a:latin typeface="+mn-lt"/>
                        <a:ea typeface="+mn-ea"/>
                        <a:cs typeface="+mn-cs"/>
                      </a:endParaRP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Offer support when someone ceases to care – the void is significant and requires recognition 	</a:t>
                      </a:r>
                    </a:p>
                  </a:txBody>
                  <a:tcPr/>
                </a:tc>
                <a:tc h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Ask the carer how they are coping	</a:t>
                      </a:r>
                    </a:p>
                  </a:txBody>
                  <a:tcPr/>
                </a:tc>
                <a:extLst>
                  <a:ext uri="{0D108BD9-81ED-4DB2-BD59-A6C34878D82A}">
                    <a16:rowId xmlns:a16="http://schemas.microsoft.com/office/drawing/2014/main" val="2118351130"/>
                  </a:ext>
                </a:extLst>
              </a:tr>
              <a:tr h="10152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Ensure carers and patients get the best support to manage medicines	</a:t>
                      </a:r>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There should be minimum standards every carer can expect from their GP practice (</a:t>
                      </a:r>
                      <a:r>
                        <a:rPr lang="en-GB" sz="1600" b="0" i="1" u="none" strike="noStrike" kern="1200" baseline="0" dirty="0">
                          <a:solidFill>
                            <a:schemeClr val="dk1"/>
                          </a:solidFill>
                          <a:latin typeface="+mn-lt"/>
                          <a:ea typeface="+mn-ea"/>
                          <a:cs typeface="+mn-cs"/>
                        </a:rPr>
                        <a:t>this can be found in the Enhanced Commissioning Framework)</a:t>
                      </a:r>
                      <a:r>
                        <a:rPr lang="en-GB" sz="1600" b="0" i="0" u="none" strike="noStrike" kern="1200" baseline="0" dirty="0">
                          <a:solidFill>
                            <a:schemeClr val="dk1"/>
                          </a:solidFill>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i="0" u="none" strike="noStrike" kern="1200" baseline="0" dirty="0">
                        <a:solidFill>
                          <a:schemeClr val="dk1"/>
                        </a:solidFill>
                        <a:latin typeface="+mn-lt"/>
                        <a:ea typeface="+mn-ea"/>
                        <a:cs typeface="+mn-cs"/>
                      </a:endParaRPr>
                    </a:p>
                  </a:txBody>
                  <a:tcPr/>
                </a:tc>
                <a:tc h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Ensure reasonable adjustments are made for carers – check records for carer status when booking appointments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i="0" u="none" strike="noStrike" kern="1200" baseline="0" dirty="0">
                        <a:solidFill>
                          <a:schemeClr val="dk1"/>
                        </a:solidFill>
                        <a:latin typeface="+mn-lt"/>
                        <a:ea typeface="+mn-ea"/>
                        <a:cs typeface="+mn-cs"/>
                      </a:endParaRPr>
                    </a:p>
                  </a:txBody>
                  <a:tcPr/>
                </a:tc>
                <a:extLst>
                  <a:ext uri="{0D108BD9-81ED-4DB2-BD59-A6C34878D82A}">
                    <a16:rowId xmlns:a16="http://schemas.microsoft.com/office/drawing/2014/main" val="2491604426"/>
                  </a:ext>
                </a:extLst>
              </a:tr>
              <a:tr h="924376">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Carers Cafés have been identified as a good example of how support can be provided across GP and wider stakeholders – establish one in your local area if possible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i="0" u="none" strike="noStrike" kern="1200" baseline="0" dirty="0">
                        <a:solidFill>
                          <a:schemeClr val="dk1"/>
                        </a:solidFill>
                        <a:latin typeface="+mn-lt"/>
                        <a:ea typeface="+mn-ea"/>
                        <a:cs typeface="+mn-cs"/>
                      </a:endParaRPr>
                    </a:p>
                    <a:p>
                      <a:endParaRPr lang="en-GB" sz="1600" dirty="0"/>
                    </a:p>
                  </a:txBody>
                  <a:tcPr/>
                </a:tc>
                <a:tc hMerge="1">
                  <a:txBody>
                    <a:bodyPr/>
                    <a:lstStyle/>
                    <a:p>
                      <a:endParaRPr dirty="0"/>
                    </a:p>
                  </a:txBody>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u="none" strike="noStrike" kern="1200" baseline="0" dirty="0">
                          <a:solidFill>
                            <a:schemeClr val="dk1"/>
                          </a:solidFill>
                          <a:latin typeface="+mn-lt"/>
                          <a:ea typeface="+mn-ea"/>
                          <a:cs typeface="+mn-cs"/>
                        </a:rPr>
                        <a:t>Offer extended hours (or early) appointments where possible to carers who work and care as it may be easier for them to fit this in around working and caring responsibilities	</a:t>
                      </a:r>
                    </a:p>
                    <a:p>
                      <a:endParaRPr lang="en-GB" sz="1600" dirty="0"/>
                    </a:p>
                  </a:txBody>
                  <a:tcPr/>
                </a:tc>
                <a:tc hMerge="1">
                  <a:txBody>
                    <a:bodyPr/>
                    <a:lstStyle/>
                    <a:p>
                      <a:endParaRPr dirty="0"/>
                    </a:p>
                  </a:txBody>
                  <a:tcPr/>
                </a:tc>
                <a:extLst>
                  <a:ext uri="{0D108BD9-81ED-4DB2-BD59-A6C34878D82A}">
                    <a16:rowId xmlns:a16="http://schemas.microsoft.com/office/drawing/2014/main" val="1763698363"/>
                  </a:ext>
                </a:extLst>
              </a:tr>
            </a:tbl>
          </a:graphicData>
        </a:graphic>
      </p:graphicFrame>
      <p:sp>
        <p:nvSpPr>
          <p:cNvPr id="3" name="Title 2">
            <a:extLst>
              <a:ext uri="{FF2B5EF4-FFF2-40B4-BE49-F238E27FC236}">
                <a16:creationId xmlns:a16="http://schemas.microsoft.com/office/drawing/2014/main" id="{29C21881-AC3B-611A-6104-ACD6B024928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Slide 12</a:t>
            </a:r>
            <a:endParaRPr lang="en-GB" dirty="0"/>
          </a:p>
        </p:txBody>
      </p:sp>
    </p:spTree>
    <p:extLst>
      <p:ext uri="{BB962C8B-B14F-4D97-AF65-F5344CB8AC3E}">
        <p14:creationId xmlns:p14="http://schemas.microsoft.com/office/powerpoint/2010/main" val="5636881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1CD76A-3E42-A28C-62B3-A688595ACE1D}"/>
              </a:ext>
            </a:extLst>
          </p:cNvPr>
          <p:cNvSpPr/>
          <p:nvPr/>
        </p:nvSpPr>
        <p:spPr>
          <a:xfrm>
            <a:off x="2762489" y="2230217"/>
            <a:ext cx="6107185" cy="1569660"/>
          </a:xfrm>
          <a:prstGeom prst="rect">
            <a:avLst/>
          </a:prstGeom>
          <a:noFill/>
        </p:spPr>
        <p:txBody>
          <a:bodyPr wrap="none" lIns="91440" tIns="45720" rIns="91440" bIns="45720">
            <a:spAutoFit/>
          </a:bodyPr>
          <a:lstStyle/>
          <a:p>
            <a:pPr algn="ctr"/>
            <a:r>
              <a:rPr lang="en-US" sz="9600" dirty="0">
                <a:ln w="0"/>
                <a:effectLst>
                  <a:outerShdw blurRad="38100" dist="19050" dir="2700000" algn="tl" rotWithShape="0">
                    <a:schemeClr val="dk1">
                      <a:alpha val="40000"/>
                    </a:schemeClr>
                  </a:outerShdw>
                </a:effectLst>
              </a:rPr>
              <a:t>Background</a:t>
            </a:r>
            <a:endParaRPr lang="en-US" sz="9600" b="0" cap="none" spc="0" dirty="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39B157FD-F312-EE2F-680C-2809CC07DB88}"/>
              </a:ext>
            </a:extLst>
          </p:cNvPr>
          <p:cNvSpPr>
            <a:spLocks noGrp="1"/>
          </p:cNvSpPr>
          <p:nvPr>
            <p:ph type="title"/>
          </p:nvPr>
        </p:nvSpPr>
        <p:spPr>
          <a:xfrm>
            <a:off x="453600" y="-1325563"/>
            <a:ext cx="11368102" cy="1325563"/>
          </a:xfrm>
        </p:spPr>
        <p:txBody>
          <a:bodyPr vert="horz" lIns="91440" tIns="45720" rIns="91440" bIns="45720" rtlCol="0" anchor="b">
            <a:normAutofit/>
          </a:bodyPr>
          <a:lstStyle/>
          <a:p>
            <a:r>
              <a:rPr lang="en-US" dirty="0"/>
              <a:t>Slide 2</a:t>
            </a:r>
            <a:endParaRPr lang="en-GB" dirty="0"/>
          </a:p>
        </p:txBody>
      </p:sp>
    </p:spTree>
    <p:extLst>
      <p:ext uri="{BB962C8B-B14F-4D97-AF65-F5344CB8AC3E}">
        <p14:creationId xmlns:p14="http://schemas.microsoft.com/office/powerpoint/2010/main" val="565168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C4908-F369-61FB-79B5-B9C3F1878B1E}"/>
              </a:ext>
            </a:extLst>
          </p:cNvPr>
          <p:cNvSpPr>
            <a:spLocks noGrp="1"/>
          </p:cNvSpPr>
          <p:nvPr>
            <p:ph type="title"/>
          </p:nvPr>
        </p:nvSpPr>
        <p:spPr>
          <a:xfrm>
            <a:off x="500514" y="317634"/>
            <a:ext cx="10757033" cy="712270"/>
          </a:xfrm>
        </p:spPr>
        <p:txBody>
          <a:bodyPr>
            <a:normAutofit fontScale="90000"/>
          </a:bodyPr>
          <a:lstStyle/>
          <a:p>
            <a:pPr algn="ctr"/>
            <a:r>
              <a:rPr lang="en-GB" sz="3500" b="1" dirty="0">
                <a:solidFill>
                  <a:schemeClr val="accent6">
                    <a:lumMod val="75000"/>
                  </a:schemeClr>
                </a:solidFill>
                <a:latin typeface="Arial" panose="020B0604020202020204" pitchFamily="34" charset="0"/>
                <a:cs typeface="Arial" panose="020B0604020202020204" pitchFamily="34" charset="0"/>
              </a:rPr>
              <a:t>Why Carers? Rationale for focusing on Carers’ Health</a:t>
            </a:r>
          </a:p>
        </p:txBody>
      </p:sp>
      <p:sp>
        <p:nvSpPr>
          <p:cNvPr id="3" name="Content Placeholder 2">
            <a:extLst>
              <a:ext uri="{FF2B5EF4-FFF2-40B4-BE49-F238E27FC236}">
                <a16:creationId xmlns:a16="http://schemas.microsoft.com/office/drawing/2014/main" id="{BD9F8D0C-3B82-5886-43CE-FBD26762BB37}"/>
              </a:ext>
            </a:extLst>
          </p:cNvPr>
          <p:cNvSpPr>
            <a:spLocks noGrp="1"/>
          </p:cNvSpPr>
          <p:nvPr>
            <p:ph idx="1"/>
          </p:nvPr>
        </p:nvSpPr>
        <p:spPr>
          <a:xfrm>
            <a:off x="250257" y="1029904"/>
            <a:ext cx="11103543" cy="5828096"/>
          </a:xfrm>
        </p:spPr>
        <p:txBody>
          <a:bodyPr>
            <a:normAutofit fontScale="62500" lnSpcReduction="20000"/>
          </a:bodyPr>
          <a:lstStyle/>
          <a:p>
            <a:pPr marL="342900" lvl="0" indent="-342900">
              <a:lnSpc>
                <a:spcPct val="115000"/>
              </a:lnSpc>
              <a:buFont typeface="Symbol" panose="05050102010706020507" pitchFamily="18" charset="2"/>
              <a:buChar char=""/>
            </a:pPr>
            <a:r>
              <a:rPr lang="en-GB" sz="2500" dirty="0">
                <a:effectLst/>
                <a:latin typeface="Calibri" panose="020F0502020204030204" pitchFamily="34" charset="0"/>
                <a:ea typeface="Calibri" panose="020F0502020204030204" pitchFamily="34" charset="0"/>
                <a:cs typeface="Times New Roman" panose="02020603050405020304" pitchFamily="18" charset="0"/>
              </a:rPr>
              <a:t>According to the </a:t>
            </a:r>
            <a:r>
              <a:rPr lang="en-GB" sz="2500" b="1" dirty="0">
                <a:effectLst/>
                <a:latin typeface="Calibri" panose="020F0502020204030204" pitchFamily="34" charset="0"/>
                <a:ea typeface="Calibri" panose="020F0502020204030204" pitchFamily="34" charset="0"/>
                <a:cs typeface="Times New Roman" panose="02020603050405020304" pitchFamily="18" charset="0"/>
              </a:rPr>
              <a:t>2021 </a:t>
            </a:r>
            <a:r>
              <a:rPr lang="en-GB" sz="2500" b="1" dirty="0">
                <a:latin typeface="Calibri" panose="020F0502020204030204" pitchFamily="34" charset="0"/>
                <a:ea typeface="Calibri" panose="020F0502020204030204" pitchFamily="34" charset="0"/>
                <a:cs typeface="Times New Roman" panose="02020603050405020304" pitchFamily="18" charset="0"/>
              </a:rPr>
              <a:t>Census </a:t>
            </a:r>
            <a:r>
              <a:rPr lang="en-GB" sz="2500" b="1" dirty="0">
                <a:effectLst/>
                <a:latin typeface="Calibri" panose="020F0502020204030204" pitchFamily="34" charset="0"/>
                <a:ea typeface="Calibri" panose="020F0502020204030204" pitchFamily="34" charset="0"/>
                <a:cs typeface="Times New Roman" panose="02020603050405020304" pitchFamily="18" charset="0"/>
              </a:rPr>
              <a:t>Carers made up circa 8% </a:t>
            </a:r>
            <a:r>
              <a:rPr lang="en-GB" sz="2500" dirty="0">
                <a:effectLst/>
                <a:latin typeface="Calibri" panose="020F0502020204030204" pitchFamily="34" charset="0"/>
                <a:ea typeface="Calibri" panose="020F0502020204030204" pitchFamily="34" charset="0"/>
                <a:cs typeface="Times New Roman" panose="02020603050405020304" pitchFamily="18" charset="0"/>
              </a:rPr>
              <a:t>of the total population - but this may be an under-recording; surveys routinely show higher percentages</a:t>
            </a:r>
          </a:p>
          <a:p>
            <a:pPr marL="342900" lvl="0" indent="-342900">
              <a:lnSpc>
                <a:spcPct val="115000"/>
              </a:lnSpc>
              <a:buFont typeface="Symbol" panose="05050102010706020507" pitchFamily="18" charset="2"/>
              <a:buChar char=""/>
            </a:pPr>
            <a:r>
              <a:rPr lang="en-GB" sz="2500" dirty="0">
                <a:effectLst/>
                <a:latin typeface="Calibri" panose="020F0502020204030204" pitchFamily="34" charset="0"/>
                <a:ea typeface="Calibri" panose="020F0502020204030204" pitchFamily="34" charset="0"/>
                <a:cs typeface="Times New Roman" panose="02020603050405020304" pitchFamily="18" charset="0"/>
              </a:rPr>
              <a:t>There has been an</a:t>
            </a:r>
            <a:r>
              <a:rPr lang="en-GB" sz="2500" b="1" dirty="0">
                <a:effectLst/>
                <a:latin typeface="Calibri" panose="020F0502020204030204" pitchFamily="34" charset="0"/>
                <a:ea typeface="Calibri" panose="020F0502020204030204" pitchFamily="34" charset="0"/>
                <a:cs typeface="Times New Roman" panose="02020603050405020304" pitchFamily="18" charset="0"/>
              </a:rPr>
              <a:t> </a:t>
            </a:r>
            <a:r>
              <a:rPr lang="en-GB" sz="2500" dirty="0">
                <a:effectLst/>
                <a:latin typeface="Calibri" panose="020F0502020204030204" pitchFamily="34" charset="0"/>
                <a:ea typeface="Calibri" panose="020F0502020204030204" pitchFamily="34" charset="0"/>
                <a:cs typeface="Times New Roman" panose="02020603050405020304" pitchFamily="18" charset="0"/>
              </a:rPr>
              <a:t>i</a:t>
            </a:r>
            <a:r>
              <a:rPr lang="en-GB" sz="2500" b="1" dirty="0">
                <a:effectLst/>
                <a:latin typeface="Calibri" panose="020F0502020204030204" pitchFamily="34" charset="0"/>
                <a:ea typeface="Calibri" panose="020F0502020204030204" pitchFamily="34" charset="0"/>
                <a:cs typeface="Times New Roman" panose="02020603050405020304" pitchFamily="18" charset="0"/>
              </a:rPr>
              <a:t>ncrease in those caring 20 hours plus in Herts and West Essex to 52,381</a:t>
            </a:r>
            <a:r>
              <a:rPr lang="en-GB" sz="2500" dirty="0">
                <a:effectLst/>
                <a:latin typeface="Calibri" panose="020F0502020204030204" pitchFamily="34" charset="0"/>
                <a:ea typeface="Calibri" panose="020F0502020204030204" pitchFamily="34" charset="0"/>
                <a:cs typeface="Times New Roman" panose="02020603050405020304" pitchFamily="18" charset="0"/>
              </a:rPr>
              <a:t> of whom 30,737 are caring 50 hours plus</a:t>
            </a:r>
          </a:p>
          <a:p>
            <a:pPr marL="342900" lvl="0" indent="-342900">
              <a:lnSpc>
                <a:spcPct val="115000"/>
              </a:lnSpc>
              <a:buFont typeface="Symbol" panose="05050102010706020507" pitchFamily="18" charset="2"/>
              <a:buChar char=""/>
            </a:pPr>
            <a:r>
              <a:rPr lang="en-GB" sz="2500" dirty="0">
                <a:effectLst/>
                <a:latin typeface="Calibri" panose="020F0502020204030204" pitchFamily="34" charset="0"/>
                <a:ea typeface="Calibri" panose="020F0502020204030204" pitchFamily="34" charset="0"/>
                <a:cs typeface="Times New Roman" panose="02020603050405020304" pitchFamily="18" charset="0"/>
              </a:rPr>
              <a:t>Health impact for those caring 50+ hours is equivalent to </a:t>
            </a:r>
            <a:r>
              <a:rPr lang="en-GB" sz="2500" b="1" dirty="0">
                <a:effectLst/>
                <a:latin typeface="Calibri" panose="020F0502020204030204" pitchFamily="34" charset="0"/>
                <a:ea typeface="Calibri" panose="020F0502020204030204" pitchFamily="34" charset="0"/>
                <a:cs typeface="Times New Roman" panose="02020603050405020304" pitchFamily="18" charset="0"/>
              </a:rPr>
              <a:t>losing 18 days of full health</a:t>
            </a:r>
            <a:r>
              <a:rPr lang="en-GB" sz="2500" dirty="0">
                <a:effectLst/>
                <a:latin typeface="Calibri" panose="020F0502020204030204" pitchFamily="34" charset="0"/>
                <a:ea typeface="Calibri" panose="020F0502020204030204" pitchFamily="34" charset="0"/>
                <a:cs typeface="Times New Roman" panose="02020603050405020304" pitchFamily="18" charset="0"/>
              </a:rPr>
              <a:t> p a (there is no evidence of benefits from caregiving at such levels)</a:t>
            </a:r>
          </a:p>
          <a:p>
            <a:pPr marL="342900" lvl="0" indent="-342900">
              <a:lnSpc>
                <a:spcPct val="115000"/>
              </a:lnSpc>
              <a:buFont typeface="Symbol" panose="05050102010706020507" pitchFamily="18" charset="2"/>
              <a:buChar char=""/>
            </a:pPr>
            <a:r>
              <a:rPr lang="en-GB" sz="2500" dirty="0">
                <a:effectLst/>
                <a:latin typeface="Calibri" panose="020F0502020204030204" pitchFamily="34" charset="0"/>
                <a:ea typeface="Calibri" panose="020F0502020204030204" pitchFamily="34" charset="0"/>
                <a:cs typeface="Times New Roman" panose="02020603050405020304" pitchFamily="18" charset="0"/>
              </a:rPr>
              <a:t>The Census shows </a:t>
            </a:r>
            <a:r>
              <a:rPr lang="en-GB" sz="2500" b="1" dirty="0">
                <a:effectLst/>
                <a:latin typeface="Calibri" panose="020F0502020204030204" pitchFamily="34" charset="0"/>
                <a:ea typeface="Calibri" panose="020F0502020204030204" pitchFamily="34" charset="0"/>
                <a:cs typeface="Times New Roman" panose="02020603050405020304" pitchFamily="18" charset="0"/>
              </a:rPr>
              <a:t>caring correlates with deprivation</a:t>
            </a:r>
            <a:r>
              <a:rPr lang="en-GB" sz="2500" dirty="0">
                <a:effectLst/>
                <a:latin typeface="Calibri" panose="020F0502020204030204" pitchFamily="34" charset="0"/>
                <a:ea typeface="Calibri" panose="020F0502020204030204" pitchFamily="34" charset="0"/>
                <a:cs typeface="Times New Roman" panose="02020603050405020304" pitchFamily="18" charset="0"/>
              </a:rPr>
              <a:t>: a higher percentage of people are carers in most deprived areas in England and caring for more hours even more so (4% of the population of those in the most deprived 10</a:t>
            </a:r>
            <a:r>
              <a:rPr lang="en-GB" sz="25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GB" sz="2500" dirty="0">
                <a:effectLst/>
                <a:latin typeface="Calibri" panose="020F0502020204030204" pitchFamily="34" charset="0"/>
                <a:ea typeface="Calibri" panose="020F0502020204030204" pitchFamily="34" charset="0"/>
                <a:cs typeface="Times New Roman" panose="02020603050405020304" pitchFamily="18" charset="0"/>
              </a:rPr>
              <a:t> of the population are caring 50+ hours compared with 1.9% in least deprived) </a:t>
            </a:r>
          </a:p>
          <a:p>
            <a:pPr marL="342900" lvl="0" indent="-342900">
              <a:lnSpc>
                <a:spcPct val="115000"/>
              </a:lnSpc>
              <a:buFont typeface="Symbol" panose="05050102010706020507" pitchFamily="18" charset="2"/>
              <a:buChar char=""/>
            </a:pPr>
            <a:r>
              <a:rPr lang="en-GB" sz="2500" dirty="0">
                <a:effectLst/>
                <a:latin typeface="Calibri" panose="020F0502020204030204" pitchFamily="34" charset="0"/>
                <a:ea typeface="Calibri" panose="020F0502020204030204" pitchFamily="34" charset="0"/>
                <a:cs typeface="Times New Roman" panose="02020603050405020304" pitchFamily="18" charset="0"/>
              </a:rPr>
              <a:t>The annual GP Survey in 2021 showed 54% of carers had a long term health condition (compared to 47% of non-carers); 11% had a mental health condition (8% non-carers); 18% had arthritis or ongoing problem with back or joints (14% non-carers); 57% felt their condition limited their ability to carry out day-to-day activities (52% non-carers); they also found it harder to get appointments when they needed them and were slightly more like to go to A&amp;E when their GP practice was closed (27%) compared to non-carers (25%) [</a:t>
            </a:r>
            <a:r>
              <a:rPr lang="en-GB" sz="2500" u="sng" dirty="0">
                <a:effectLst/>
                <a:uFill>
                  <a:solidFill>
                    <a:srgbClr val="FFFFFF"/>
                  </a:solidFill>
                </a:uFill>
                <a:latin typeface="Calibri" panose="020F0502020204030204" pitchFamily="34" charset="0"/>
                <a:ea typeface="Calibri" panose="020F0502020204030204" pitchFamily="34" charset="0"/>
                <a:cs typeface="Times New Roman" panose="02020603050405020304" pitchFamily="18" charset="0"/>
              </a:rPr>
              <a:t>2023 updates expected Autumn 2024]</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buFont typeface="Symbol" panose="05050102010706020507" pitchFamily="18" charset="2"/>
              <a:buChar char=""/>
            </a:pPr>
            <a:r>
              <a:rPr lang="en-GB" sz="2500" dirty="0">
                <a:effectLst/>
                <a:latin typeface="Calibri" panose="020F0502020204030204" pitchFamily="34" charset="0"/>
                <a:ea typeface="Calibri" panose="020F0502020204030204" pitchFamily="34" charset="0"/>
                <a:cs typeface="Times New Roman" panose="02020603050405020304" pitchFamily="18" charset="0"/>
              </a:rPr>
              <a:t>Failure to inform and support carers adequately can lead to the system having to deal with ‘two patients instead of one’</a:t>
            </a:r>
          </a:p>
          <a:p>
            <a:pPr marL="342900" lvl="0" indent="-342900">
              <a:lnSpc>
                <a:spcPct val="115000"/>
              </a:lnSpc>
              <a:buFont typeface="Symbol" panose="05050102010706020507" pitchFamily="18" charset="2"/>
              <a:buChar char=""/>
            </a:pPr>
            <a:r>
              <a:rPr lang="en-GB" sz="2500" b="1" dirty="0">
                <a:effectLst/>
                <a:latin typeface="Calibri" panose="020F0502020204030204" pitchFamily="34" charset="0"/>
                <a:ea typeface="Calibri" panose="020F0502020204030204" pitchFamily="34" charset="0"/>
                <a:cs typeface="Times New Roman" panose="02020603050405020304" pitchFamily="18" charset="0"/>
              </a:rPr>
              <a:t>Carers are more likely to use foodbanks and have poor mental health than non-carers </a:t>
            </a:r>
            <a:r>
              <a:rPr lang="en-GB" sz="25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a:t>
            </a:r>
            <a:r>
              <a:rPr lang="en-GB" sz="25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://circle.group.shef.ac.uk/2020/06/17/caring-covid19-report/</a:t>
            </a:r>
            <a:endParaRPr lang="en-GB" sz="25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500" b="1" dirty="0">
                <a:effectLst/>
                <a:latin typeface="Calibri" panose="020F0502020204030204" pitchFamily="34" charset="0"/>
                <a:ea typeface="Calibri" panose="020F0502020204030204" pitchFamily="34" charset="0"/>
                <a:cs typeface="Times New Roman" panose="02020603050405020304" pitchFamily="18" charset="0"/>
              </a:rPr>
              <a:t>NB This is just some of the evidence about the vulnerability of carer health </a:t>
            </a:r>
            <a:r>
              <a:rPr lang="en-GB" sz="2500" b="1"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unpaid-carers-jsna.pdf (hertfordshire.gov.uk)</a:t>
            </a:r>
            <a:r>
              <a:rPr lang="en-GB" sz="2500" b="1" dirty="0">
                <a:effectLst/>
                <a:latin typeface="Calibri" panose="020F0502020204030204" pitchFamily="34" charset="0"/>
                <a:ea typeface="Calibri" panose="020F0502020204030204" pitchFamily="34" charset="0"/>
                <a:cs typeface="Times New Roman" panose="02020603050405020304" pitchFamily="18" charset="0"/>
              </a:rPr>
              <a:t>  </a:t>
            </a:r>
            <a:r>
              <a:rPr lang="en-GB" sz="2500" dirty="0">
                <a:effectLst/>
                <a:latin typeface="Calibri" panose="020F0502020204030204" pitchFamily="34" charset="0"/>
                <a:ea typeface="Calibri" panose="020F0502020204030204" pitchFamily="34" charset="0"/>
                <a:cs typeface="Times New Roman" panose="02020603050405020304" pitchFamily="18" charset="0"/>
              </a:rPr>
              <a:t>The Head of Community Resilience</a:t>
            </a:r>
            <a:r>
              <a:rPr lang="en-GB" sz="4400" dirty="0">
                <a:effectLst/>
              </a:rPr>
              <a:t> </a:t>
            </a:r>
            <a:r>
              <a:rPr lang="en-GB" sz="25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Informal carers' health-related quality of life and patient experience in primary care: evidence from 195,364 carers in England responding to a national survey - PubMed (nih.gov)</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7B80A1D2-9E52-06A8-7E89-30C5A11139BD}"/>
              </a:ext>
            </a:extLst>
          </p:cNvPr>
          <p:cNvSpPr>
            <a:spLocks noGrp="1"/>
          </p:cNvSpPr>
          <p:nvPr>
            <p:ph type="sldNum" sz="quarter" idx="12"/>
          </p:nvPr>
        </p:nvSpPr>
        <p:spPr/>
        <p:txBody>
          <a:bodyPr/>
          <a:lstStyle/>
          <a:p>
            <a:fld id="{B04EDF67-18F1-4E70-A807-71C9BB4333C2}" type="slidenum">
              <a:rPr lang="en-GB" smtClean="0"/>
              <a:t>3</a:t>
            </a:fld>
            <a:endParaRPr lang="en-GB"/>
          </a:p>
        </p:txBody>
      </p:sp>
    </p:spTree>
    <p:extLst>
      <p:ext uri="{BB962C8B-B14F-4D97-AF65-F5344CB8AC3E}">
        <p14:creationId xmlns:p14="http://schemas.microsoft.com/office/powerpoint/2010/main" val="267004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8C18C-C311-0E33-942D-F8145729303A}"/>
              </a:ext>
            </a:extLst>
          </p:cNvPr>
          <p:cNvSpPr>
            <a:spLocks noGrp="1"/>
          </p:cNvSpPr>
          <p:nvPr>
            <p:ph type="title"/>
          </p:nvPr>
        </p:nvSpPr>
        <p:spPr/>
        <p:txBody>
          <a:bodyPr>
            <a:normAutofit/>
          </a:bodyPr>
          <a:lstStyle/>
          <a:p>
            <a:pPr algn="ctr"/>
            <a:r>
              <a:rPr lang="en-GB" sz="3500" b="1" dirty="0">
                <a:solidFill>
                  <a:schemeClr val="accent6">
                    <a:lumMod val="75000"/>
                  </a:schemeClr>
                </a:solidFill>
                <a:latin typeface="Arial" panose="020B0604020202020204" pitchFamily="34" charset="0"/>
                <a:cs typeface="Arial" panose="020B0604020202020204" pitchFamily="34" charset="0"/>
              </a:rPr>
              <a:t>2024 Darzi Report on Carers</a:t>
            </a:r>
          </a:p>
        </p:txBody>
      </p:sp>
      <p:sp>
        <p:nvSpPr>
          <p:cNvPr id="3" name="Content Placeholder 2">
            <a:extLst>
              <a:ext uri="{FF2B5EF4-FFF2-40B4-BE49-F238E27FC236}">
                <a16:creationId xmlns:a16="http://schemas.microsoft.com/office/drawing/2014/main" id="{134F26C0-7DBD-46A6-B5ED-0C17EE57FEBB}"/>
              </a:ext>
            </a:extLst>
          </p:cNvPr>
          <p:cNvSpPr>
            <a:spLocks noGrp="1"/>
          </p:cNvSpPr>
          <p:nvPr>
            <p:ph idx="1"/>
          </p:nvPr>
        </p:nvSpPr>
        <p:spPr>
          <a:xfrm>
            <a:off x="838200" y="1517904"/>
            <a:ext cx="10515600" cy="5084064"/>
          </a:xfrm>
        </p:spPr>
        <p:txBody>
          <a:bodyPr>
            <a:noAutofit/>
          </a:bodyPr>
          <a:lstStyle/>
          <a:p>
            <a:r>
              <a:rPr lang="en-GB" sz="1800" dirty="0"/>
              <a:t>In 2024, 4.7 million people were unpaid carers in England, 1.4 million of whom provided more than 50 hours of care each week. </a:t>
            </a:r>
          </a:p>
          <a:p>
            <a:r>
              <a:rPr lang="en-GB" sz="1800" dirty="0"/>
              <a:t>Nearly 60 per cent of carers are women, and the largest group are in their late 50s. There are more very elderly carers, including 6.3 per cent of women aged over 85 and 2.9 per cent of women aged over 90. Many carers struggle with their own health, with 28 per cent having a disability and 7 per cent reporting that their health was bad or very bad, according to Carers UK. One-third of all NHS staff are carers themselves. </a:t>
            </a:r>
          </a:p>
          <a:p>
            <a:r>
              <a:rPr lang="en-GB" sz="1800" dirty="0"/>
              <a:t>The State of Caring 2023 report by Carers UK found that 30 per cent of carers who were waiting for hospital treatment or assessment for themselves, had been waiting for over a year. More than 40 per cent said they needed more support from the NHS, while 60 per cent said they were not involved in hospital discharge.</a:t>
            </a:r>
          </a:p>
          <a:p>
            <a:r>
              <a:rPr lang="en-GB" sz="1800" dirty="0"/>
              <a:t> In particular, carers were often not asked about either their willingness or ability to care. A striking 14 per cent said they had accompanied the person they cared for to hospital appointments more than 20 times in the previous 12 months.   </a:t>
            </a:r>
          </a:p>
          <a:p>
            <a:r>
              <a:rPr lang="en-GB" sz="1800" dirty="0"/>
              <a:t>Carers UK points out that all too often, unpaid carers do not receive the recognition and support that they need and deserve from the NHS. Instead, they feel invisible, misunderstood and unsupported despite their huge contribution.  A fresh approach is needed which regards unpaid carers both as people with their own needs where caring is a significant factor in their lives, but also as a provider of care who should be treated as an equal partner. The current paradigm leads to poorer outcomes for people needing care, for carers, and for the health service. A different approach is needed. </a:t>
            </a:r>
          </a:p>
        </p:txBody>
      </p:sp>
      <p:sp>
        <p:nvSpPr>
          <p:cNvPr id="4" name="Slide Number Placeholder 3">
            <a:extLst>
              <a:ext uri="{FF2B5EF4-FFF2-40B4-BE49-F238E27FC236}">
                <a16:creationId xmlns:a16="http://schemas.microsoft.com/office/drawing/2014/main" id="{427C6F48-BCC0-F6B4-7403-899C688EDC0C}"/>
              </a:ext>
            </a:extLst>
          </p:cNvPr>
          <p:cNvSpPr>
            <a:spLocks noGrp="1"/>
          </p:cNvSpPr>
          <p:nvPr>
            <p:ph type="sldNum" sz="quarter" idx="12"/>
          </p:nvPr>
        </p:nvSpPr>
        <p:spPr/>
        <p:txBody>
          <a:bodyPr/>
          <a:lstStyle/>
          <a:p>
            <a:fld id="{B04EDF67-18F1-4E70-A807-71C9BB4333C2}" type="slidenum">
              <a:rPr lang="en-GB" smtClean="0"/>
              <a:t>4</a:t>
            </a:fld>
            <a:endParaRPr lang="en-GB"/>
          </a:p>
        </p:txBody>
      </p:sp>
    </p:spTree>
    <p:extLst>
      <p:ext uri="{BB962C8B-B14F-4D97-AF65-F5344CB8AC3E}">
        <p14:creationId xmlns:p14="http://schemas.microsoft.com/office/powerpoint/2010/main" val="2180138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1CD76A-3E42-A28C-62B3-A688595ACE1D}"/>
              </a:ext>
            </a:extLst>
          </p:cNvPr>
          <p:cNvSpPr/>
          <p:nvPr/>
        </p:nvSpPr>
        <p:spPr>
          <a:xfrm>
            <a:off x="880950" y="2228671"/>
            <a:ext cx="10430099" cy="1200329"/>
          </a:xfrm>
          <a:prstGeom prst="rect">
            <a:avLst/>
          </a:prstGeom>
          <a:noFill/>
        </p:spPr>
        <p:txBody>
          <a:bodyPr wrap="none" lIns="91440" tIns="45720" rIns="91440" bIns="45720">
            <a:spAutoFit/>
          </a:bodyPr>
          <a:lstStyle/>
          <a:p>
            <a:pPr algn="ctr"/>
            <a:r>
              <a:rPr lang="en-US" sz="7200" b="0" cap="none" spc="0" dirty="0">
                <a:ln w="0"/>
                <a:solidFill>
                  <a:schemeClr val="tx1"/>
                </a:solidFill>
                <a:effectLst>
                  <a:outerShdw blurRad="38100" dist="19050" dir="2700000" algn="tl" rotWithShape="0">
                    <a:schemeClr val="dk1">
                      <a:alpha val="40000"/>
                    </a:schemeClr>
                  </a:outerShdw>
                </a:effectLst>
              </a:rPr>
              <a:t>The Ask of General Practice</a:t>
            </a:r>
          </a:p>
        </p:txBody>
      </p:sp>
      <p:sp>
        <p:nvSpPr>
          <p:cNvPr id="2" name="Title 1">
            <a:extLst>
              <a:ext uri="{FF2B5EF4-FFF2-40B4-BE49-F238E27FC236}">
                <a16:creationId xmlns:a16="http://schemas.microsoft.com/office/drawing/2014/main" id="{EC4F7FEE-F096-9583-0442-433B6AC7D700}"/>
              </a:ext>
            </a:extLst>
          </p:cNvPr>
          <p:cNvSpPr>
            <a:spLocks noGrp="1"/>
          </p:cNvSpPr>
          <p:nvPr>
            <p:ph type="title"/>
          </p:nvPr>
        </p:nvSpPr>
        <p:spPr>
          <a:xfrm>
            <a:off x="453600" y="-1325563"/>
            <a:ext cx="11368102" cy="1325563"/>
          </a:xfrm>
        </p:spPr>
        <p:txBody>
          <a:bodyPr vert="horz" lIns="91440" tIns="45720" rIns="91440" bIns="45720" rtlCol="0" anchor="b">
            <a:normAutofit/>
          </a:bodyPr>
          <a:lstStyle/>
          <a:p>
            <a:r>
              <a:rPr lang="en-US" dirty="0"/>
              <a:t>Slide 5</a:t>
            </a:r>
            <a:endParaRPr lang="en-GB" dirty="0"/>
          </a:p>
        </p:txBody>
      </p:sp>
    </p:spTree>
    <p:extLst>
      <p:ext uri="{BB962C8B-B14F-4D97-AF65-F5344CB8AC3E}">
        <p14:creationId xmlns:p14="http://schemas.microsoft.com/office/powerpoint/2010/main" val="1160461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2BBBE4-4764-B785-23AC-94EFCA44F659}"/>
              </a:ext>
            </a:extLst>
          </p:cNvPr>
          <p:cNvSpPr>
            <a:spLocks noGrp="1"/>
          </p:cNvSpPr>
          <p:nvPr>
            <p:ph type="title"/>
          </p:nvPr>
        </p:nvSpPr>
        <p:spPr>
          <a:xfrm>
            <a:off x="1682438" y="391447"/>
            <a:ext cx="9093200" cy="411251"/>
          </a:xfrm>
        </p:spPr>
        <p:txBody>
          <a:bodyPr>
            <a:noAutofit/>
          </a:bodyPr>
          <a:lstStyle/>
          <a:p>
            <a:r>
              <a:rPr lang="en-GB" dirty="0"/>
              <a:t>Enhanced Commissioning Framework and Carers 2024-2025</a:t>
            </a:r>
          </a:p>
        </p:txBody>
      </p:sp>
      <p:sp>
        <p:nvSpPr>
          <p:cNvPr id="6" name="TextBox 5">
            <a:extLst>
              <a:ext uri="{FF2B5EF4-FFF2-40B4-BE49-F238E27FC236}">
                <a16:creationId xmlns:a16="http://schemas.microsoft.com/office/drawing/2014/main" id="{D0123FED-DA21-AABA-A63B-BCFF0C95CD05}"/>
              </a:ext>
            </a:extLst>
          </p:cNvPr>
          <p:cNvSpPr txBox="1"/>
          <p:nvPr/>
        </p:nvSpPr>
        <p:spPr>
          <a:xfrm>
            <a:off x="184797" y="987422"/>
            <a:ext cx="12088483" cy="206210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Data shows us that there are currently approximately 36,644 people registered as carers at GP surgeries in Hertfordshire and west Essex</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We know that the rate of carers registered at GP practices varies – this ranges across Primary Care Networks (PCNs) from 33.1 carers per 1000 patients, to 11.7 carers per 1000 patients, with an average of 22.6 carers per 1000 patients - however the range between the highest and lowest individual GP practices is greater.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D0D0D"/>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D0D0D"/>
                </a:solidFill>
                <a:effectLst/>
                <a:uLnTx/>
                <a:uFillTx/>
                <a:latin typeface="Calibri" panose="020F0502020204030204" pitchFamily="34" charset="0"/>
                <a:ea typeface="Calibri" panose="020F0502020204030204" pitchFamily="34" charset="0"/>
                <a:cs typeface="Times New Roman" panose="02020603050405020304" pitchFamily="18" charset="0"/>
              </a:rPr>
              <a:t>The below is what general practice sites in Hertfordshire and west Essex are being asked to deliver for carers to support them further via the ECF for 2024/25:</a:t>
            </a:r>
          </a:p>
        </p:txBody>
      </p:sp>
      <p:graphicFrame>
        <p:nvGraphicFramePr>
          <p:cNvPr id="7" name="Table 6">
            <a:extLst>
              <a:ext uri="{FF2B5EF4-FFF2-40B4-BE49-F238E27FC236}">
                <a16:creationId xmlns:a16="http://schemas.microsoft.com/office/drawing/2014/main" id="{97F12EA4-8B52-CC55-4A89-253F0EEE5C8A}"/>
              </a:ext>
            </a:extLst>
          </p:cNvPr>
          <p:cNvGraphicFramePr>
            <a:graphicFrameLocks noGrp="1"/>
          </p:cNvGraphicFramePr>
          <p:nvPr>
            <p:extLst>
              <p:ext uri="{D42A27DB-BD31-4B8C-83A1-F6EECF244321}">
                <p14:modId xmlns:p14="http://schemas.microsoft.com/office/powerpoint/2010/main" val="2984284962"/>
              </p:ext>
            </p:extLst>
          </p:nvPr>
        </p:nvGraphicFramePr>
        <p:xfrm>
          <a:off x="437071" y="3280097"/>
          <a:ext cx="11317857" cy="1894586"/>
        </p:xfrm>
        <a:graphic>
          <a:graphicData uri="http://schemas.openxmlformats.org/drawingml/2006/table">
            <a:tbl>
              <a:tblPr firstRow="1" firstCol="1" bandRow="1"/>
              <a:tblGrid>
                <a:gridCol w="11317857">
                  <a:extLst>
                    <a:ext uri="{9D8B030D-6E8A-4147-A177-3AD203B41FA5}">
                      <a16:colId xmlns:a16="http://schemas.microsoft.com/office/drawing/2014/main" val="2721319665"/>
                    </a:ext>
                  </a:extLst>
                </a:gridCol>
              </a:tblGrid>
              <a:tr h="0">
                <a:tc>
                  <a:txBody>
                    <a:bodyPr/>
                    <a:lstStyle/>
                    <a:p>
                      <a:pPr>
                        <a:lnSpc>
                          <a:spcPct val="107000"/>
                        </a:lnSpc>
                        <a:spcAft>
                          <a:spcPts val="800"/>
                        </a:spcAft>
                      </a:pPr>
                      <a:r>
                        <a:rPr lang="en-GB" sz="1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Carers</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53793" marR="537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EAADB"/>
                    </a:solidFill>
                  </a:tcPr>
                </a:tc>
                <a:extLst>
                  <a:ext uri="{0D108BD9-81ED-4DB2-BD59-A6C34878D82A}">
                    <a16:rowId xmlns:a16="http://schemas.microsoft.com/office/drawing/2014/main" val="3724792588"/>
                  </a:ext>
                </a:extLst>
              </a:tr>
              <a:tr h="199334">
                <a:tc>
                  <a:txBody>
                    <a:bodyPr/>
                    <a:lstStyle/>
                    <a:p>
                      <a:pPr marL="0" marR="0" lvl="0" indent="0" algn="l" defTabSz="914400" rtl="0" eaLnBrk="1" fontAlgn="base" latinLnBrk="0" hangingPunct="1">
                        <a:lnSpc>
                          <a:spcPct val="100000"/>
                        </a:lnSpc>
                        <a:spcBef>
                          <a:spcPts val="600"/>
                        </a:spcBef>
                        <a:spcAft>
                          <a:spcPts val="600"/>
                        </a:spcAft>
                        <a:buClrTx/>
                        <a:buSzTx/>
                        <a:buFontTx/>
                        <a:buNone/>
                        <a:tabLst>
                          <a:tab pos="502920" algn="l"/>
                        </a:tabLst>
                        <a:defRPr/>
                      </a:pPr>
                      <a:r>
                        <a:rPr lang="en-GB" sz="1400" b="1" dirty="0">
                          <a:solidFill>
                            <a:srgbClr val="0D0D0D"/>
                          </a:solidFill>
                          <a:effectLst/>
                          <a:latin typeface="Calibri" panose="020F0502020204030204" pitchFamily="34" charset="0"/>
                          <a:ea typeface="Times New Roman" panose="02020603050405020304" pitchFamily="18" charset="0"/>
                          <a:cs typeface="Times New Roman" panose="02020603050405020304" pitchFamily="18" charset="0"/>
                        </a:rPr>
                        <a:t>Provide a carer’s annual check and refer to relevant services and support</a:t>
                      </a:r>
                      <a:endParaRPr lang="en-GB" sz="1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3793" marR="537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2F3"/>
                    </a:solidFill>
                  </a:tcPr>
                </a:tc>
                <a:extLst>
                  <a:ext uri="{0D108BD9-81ED-4DB2-BD59-A6C34878D82A}">
                    <a16:rowId xmlns:a16="http://schemas.microsoft.com/office/drawing/2014/main" val="2229022322"/>
                  </a:ext>
                </a:extLst>
              </a:tr>
              <a:tr h="1402994">
                <a:tc>
                  <a:txBody>
                    <a:bodyPr/>
                    <a:lstStyle/>
                    <a:p>
                      <a:r>
                        <a:rPr lang="en-GB" sz="1200" b="0" i="0" u="none" strike="noStrike" kern="1200" baseline="0" dirty="0">
                          <a:solidFill>
                            <a:schemeClr val="tx1"/>
                          </a:solidFill>
                          <a:latin typeface="+mn-lt"/>
                          <a:ea typeface="+mn-ea"/>
                          <a:cs typeface="+mn-cs"/>
                        </a:rPr>
                        <a:t>As part of the annual check for people who are carers, complete the following care processes: </a:t>
                      </a:r>
                    </a:p>
                    <a:p>
                      <a:pPr lvl="1"/>
                      <a:r>
                        <a:rPr lang="en-GB" sz="1200" b="0" i="0" u="none" strike="noStrike" kern="1200" baseline="0" dirty="0">
                          <a:solidFill>
                            <a:schemeClr val="tx1"/>
                          </a:solidFill>
                          <a:latin typeface="+mn-lt"/>
                          <a:ea typeface="+mn-ea"/>
                          <a:cs typeface="+mn-cs"/>
                        </a:rPr>
                        <a:t>• Blood pressure check </a:t>
                      </a:r>
                    </a:p>
                    <a:p>
                      <a:pPr lvl="1"/>
                      <a:r>
                        <a:rPr lang="en-GB" sz="1200" b="0" i="0" u="none" strike="noStrike" kern="1200" baseline="0" dirty="0">
                          <a:solidFill>
                            <a:schemeClr val="tx1"/>
                          </a:solidFill>
                          <a:latin typeface="+mn-lt"/>
                          <a:ea typeface="+mn-ea"/>
                          <a:cs typeface="+mn-cs"/>
                        </a:rPr>
                        <a:t>• Screening for depression (using PHQ-2 or PHQ-9) </a:t>
                      </a:r>
                    </a:p>
                    <a:p>
                      <a:pPr lvl="1"/>
                      <a:r>
                        <a:rPr lang="en-GB" sz="1200" b="0" i="0" u="none" strike="noStrike" kern="1200" baseline="0" dirty="0">
                          <a:solidFill>
                            <a:schemeClr val="tx1"/>
                          </a:solidFill>
                          <a:latin typeface="+mn-lt"/>
                          <a:ea typeface="+mn-ea"/>
                          <a:cs typeface="+mn-cs"/>
                        </a:rPr>
                        <a:t>• Ask about reasonable adjustments and record these in the clinical record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Following assessments, carers should receive support and care according to identified needs, including referral to relevant services (see further guidance). Consider referral to NHS talking therapies (previously IAPT), Carers in Herts for people in Hertfordshire (online referral via DXS) and Essex Wellbeing Service for those in West Essex (online referral via DoS). 	</a:t>
                      </a:r>
                    </a:p>
                  </a:txBody>
                  <a:tcPr marL="53793" marR="5379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5633115"/>
                  </a:ext>
                </a:extLst>
              </a:tr>
            </a:tbl>
          </a:graphicData>
        </a:graphic>
      </p:graphicFrame>
      <p:sp>
        <p:nvSpPr>
          <p:cNvPr id="3" name="TextBox 2">
            <a:extLst>
              <a:ext uri="{FF2B5EF4-FFF2-40B4-BE49-F238E27FC236}">
                <a16:creationId xmlns:a16="http://schemas.microsoft.com/office/drawing/2014/main" id="{EF0BB9F0-FFB2-6AB8-88E1-684CC1C8FEB7}"/>
              </a:ext>
            </a:extLst>
          </p:cNvPr>
          <p:cNvSpPr txBox="1"/>
          <p:nvPr/>
        </p:nvSpPr>
        <p:spPr>
          <a:xfrm>
            <a:off x="273937" y="5359407"/>
            <a:ext cx="11999343" cy="338554"/>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0" i="0" u="none" strike="noStrike" kern="1200" cap="none" spc="0" normalizeH="0" baseline="0" noProof="0" dirty="0">
                <a:ln>
                  <a:noFill/>
                </a:ln>
                <a:solidFill>
                  <a:srgbClr val="000000"/>
                </a:solidFill>
                <a:effectLst/>
                <a:uLnTx/>
                <a:uFillTx/>
                <a:latin typeface="Calibri" panose="020F0502020204030204"/>
                <a:ea typeface="+mn-ea"/>
                <a:cs typeface="+mn-cs"/>
              </a:rPr>
              <a:t>The ECF 24/25 also asks practices to </a:t>
            </a:r>
            <a:r>
              <a:rPr kumimoji="0" lang="en-GB" sz="1600" b="0" i="0" u="none" strike="noStrike" kern="1200" cap="none" spc="0" normalizeH="0" baseline="0" noProof="0" dirty="0">
                <a:ln>
                  <a:noFill/>
                </a:ln>
                <a:solidFill>
                  <a:srgbClr val="0D0D0D"/>
                </a:solidFill>
                <a:effectLst/>
                <a:uLnTx/>
                <a:uFillTx/>
                <a:latin typeface="Calibri" panose="020F0502020204030204" pitchFamily="34" charset="0"/>
                <a:ea typeface="Times New Roman" panose="02020603050405020304" pitchFamily="18" charset="0"/>
                <a:cs typeface="Calibri" panose="020F0502020204030204" pitchFamily="34" charset="0"/>
              </a:rPr>
              <a:t>identify a practice lead (clinical or non-clinical) for carers. </a:t>
            </a:r>
            <a:endParaRPr kumimoji="0" lang="en-GB" sz="20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65393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400839-A9C5-3B6C-1744-3673329F132B}"/>
              </a:ext>
            </a:extLst>
          </p:cNvPr>
          <p:cNvSpPr txBox="1"/>
          <p:nvPr/>
        </p:nvSpPr>
        <p:spPr>
          <a:xfrm>
            <a:off x="750772" y="221380"/>
            <a:ext cx="10915048" cy="6585329"/>
          </a:xfrm>
          <a:prstGeom prst="rect">
            <a:avLst/>
          </a:prstGeom>
          <a:noFill/>
        </p:spPr>
        <p:txBody>
          <a:bodyPr wrap="square">
            <a:spAutoFit/>
          </a:bodyPr>
          <a:lstStyle/>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GB" sz="3800"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 </a:t>
            </a:r>
            <a:r>
              <a:rPr lang="en-GB" sz="3800" b="1" dirty="0">
                <a:solidFill>
                  <a:schemeClr val="accent6">
                    <a:lumMod val="75000"/>
                  </a:schemeClr>
                </a:solidFill>
                <a:effectLst/>
                <a:latin typeface="Arial" panose="020B0604020202020204" pitchFamily="34" charset="0"/>
                <a:ea typeface="Calibri" panose="020F0502020204030204" pitchFamily="34" charset="0"/>
                <a:cs typeface="Arial" panose="020B0604020202020204" pitchFamily="34" charset="0"/>
              </a:rPr>
              <a:t>Why these screening checks?</a:t>
            </a:r>
          </a:p>
          <a:p>
            <a:pPr>
              <a:lnSpc>
                <a:spcPct val="107000"/>
              </a:lnSpc>
            </a:pPr>
            <a:endParaRPr lang="en-GB" sz="10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endParaRPr lang="en-GB" sz="10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GB" sz="1600" b="1" dirty="0">
                <a:effectLst/>
                <a:latin typeface="Calibri" panose="020F0502020204030204" pitchFamily="34" charset="0"/>
                <a:ea typeface="Calibri" panose="020F0502020204030204" pitchFamily="34" charset="0"/>
                <a:cs typeface="Times New Roman" panose="02020603050405020304" pitchFamily="18" charset="0"/>
              </a:rPr>
              <a:t>Carers are known to be at higher risk of certain condition. So make sure your health check includes:</a:t>
            </a:r>
          </a:p>
          <a:p>
            <a:pPr>
              <a:lnSpc>
                <a:spcPct val="107000"/>
              </a:lnSpc>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Screening for depression, remembering if carers’ scores are low, they can access breaks to enable them to access talking therapies</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Screening for raised blood pressure</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Asking about damage to the Musculoskeletal system from moving and assisting and or managing challenging behaviour</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GB" sz="1600" dirty="0">
                <a:effectLst/>
                <a:latin typeface="Calibri" panose="020F0502020204030204" pitchFamily="34" charset="0"/>
                <a:ea typeface="Times New Roman" panose="02020603050405020304" pitchFamily="18" charset="0"/>
                <a:cs typeface="Times New Roman" panose="02020603050405020304" pitchFamily="18" charset="0"/>
              </a:rPr>
              <a:t>Consider if they are at risk of anticipatory grief and may need support with this.  </a:t>
            </a:r>
          </a:p>
          <a:p>
            <a:pPr marL="342900" lvl="0" indent="-342900">
              <a:lnSpc>
                <a:spcPct val="107000"/>
              </a:lnSpc>
              <a:buFont typeface="Symbol" panose="05050102010706020507" pitchFamily="18" charset="2"/>
              <a:buChar char=""/>
            </a:pPr>
            <a:endParaRPr lang="en-GB"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Our population health management data indicates that 37% of registered Carers have hypertension, 6% have Atrial Fibrillation, 15% have high cholesterol, 29% are on an antidepressant medication, 42% are on pain medication.</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600" dirty="0">
                <a:solidFill>
                  <a:srgbClr val="000000"/>
                </a:solidFill>
                <a:effectLst/>
                <a:latin typeface="Calibri" panose="020F0502020204030204" pitchFamily="34" charset="0"/>
                <a:ea typeface="Calibri" panose="020F0502020204030204" pitchFamily="34" charset="0"/>
              </a:rPr>
              <a:t>Patients who are registered as a carer should receive additional support from their GP practice to manage their health and wellbeing. GP practices should ensure carers feel supported in their caring role by ensuring that they offer registered carers the following support on a regular basis: </a:t>
            </a:r>
            <a:endParaRPr lang="en-GB" sz="1600" dirty="0">
              <a:solidFill>
                <a:srgbClr val="000000"/>
              </a:solidFill>
              <a:effectLst/>
              <a:latin typeface="Poppins" panose="00000500000000000000" pitchFamily="2" charset="0"/>
              <a:ea typeface="Calibri" panose="020F0502020204030204" pitchFamily="34" charset="0"/>
            </a:endParaRPr>
          </a:p>
          <a:p>
            <a:pPr marL="342900" lvl="0" indent="-342900">
              <a:buFont typeface="Symbol" panose="05050102010706020507" pitchFamily="18" charset="2"/>
              <a:buChar char=""/>
            </a:pPr>
            <a:r>
              <a:rPr lang="en-GB" sz="1600" dirty="0">
                <a:solidFill>
                  <a:srgbClr val="000000"/>
                </a:solidFill>
                <a:effectLst/>
                <a:latin typeface="Calibri" panose="020F0502020204030204" pitchFamily="34" charset="0"/>
                <a:ea typeface="Calibri" panose="020F0502020204030204" pitchFamily="34" charset="0"/>
              </a:rPr>
              <a:t>NHS annual health check </a:t>
            </a:r>
            <a:endParaRPr lang="en-GB" sz="1600" dirty="0">
              <a:solidFill>
                <a:srgbClr val="000000"/>
              </a:solidFill>
              <a:effectLst/>
              <a:latin typeface="Poppins" panose="00000500000000000000" pitchFamily="2" charset="0"/>
              <a:ea typeface="Calibri" panose="020F0502020204030204" pitchFamily="34" charset="0"/>
            </a:endParaRPr>
          </a:p>
          <a:p>
            <a:pPr marL="342900" lvl="0" indent="-342900">
              <a:buFont typeface="Symbol" panose="05050102010706020507" pitchFamily="18" charset="2"/>
              <a:buChar char=""/>
            </a:pPr>
            <a:r>
              <a:rPr lang="en-GB" sz="1600" dirty="0">
                <a:solidFill>
                  <a:srgbClr val="000000"/>
                </a:solidFill>
                <a:effectLst/>
                <a:latin typeface="Calibri" panose="020F0502020204030204" pitchFamily="34" charset="0"/>
                <a:ea typeface="Calibri" panose="020F0502020204030204" pitchFamily="34" charset="0"/>
              </a:rPr>
              <a:t>Flu vaccinations </a:t>
            </a:r>
            <a:endParaRPr lang="en-GB" sz="1600" dirty="0">
              <a:solidFill>
                <a:srgbClr val="000000"/>
              </a:solidFill>
              <a:effectLst/>
              <a:latin typeface="Poppins" panose="00000500000000000000" pitchFamily="2" charset="0"/>
              <a:ea typeface="Calibri" panose="020F0502020204030204" pitchFamily="34" charset="0"/>
            </a:endParaRPr>
          </a:p>
          <a:p>
            <a:pPr marL="342900" lvl="0" indent="-342900">
              <a:buFont typeface="Symbol" panose="05050102010706020507" pitchFamily="18" charset="2"/>
              <a:buChar char=""/>
            </a:pPr>
            <a:r>
              <a:rPr lang="en-GB" sz="1600" dirty="0">
                <a:solidFill>
                  <a:srgbClr val="000000"/>
                </a:solidFill>
                <a:effectLst/>
                <a:latin typeface="Calibri" panose="020F0502020204030204" pitchFamily="34" charset="0"/>
                <a:ea typeface="Calibri" panose="020F0502020204030204" pitchFamily="34" charset="0"/>
              </a:rPr>
              <a:t>Carers’ Health Check (in West Essex this can be through the Essex Wellbeing Service)</a:t>
            </a:r>
            <a:endParaRPr lang="en-GB" sz="1600" dirty="0">
              <a:solidFill>
                <a:srgbClr val="000000"/>
              </a:solidFill>
              <a:effectLst/>
              <a:latin typeface="Poppins" panose="00000500000000000000" pitchFamily="2" charset="0"/>
              <a:ea typeface="Calibri" panose="020F0502020204030204" pitchFamily="34" charset="0"/>
            </a:endParaRPr>
          </a:p>
          <a:p>
            <a:pPr marL="342900" lvl="0" indent="-342900">
              <a:buFont typeface="Symbol" panose="05050102010706020507" pitchFamily="18" charset="2"/>
              <a:buChar char=""/>
            </a:pPr>
            <a:r>
              <a:rPr lang="en-GB" sz="1600" dirty="0">
                <a:solidFill>
                  <a:srgbClr val="000000"/>
                </a:solidFill>
                <a:effectLst/>
                <a:latin typeface="Calibri" panose="020F0502020204030204" pitchFamily="34" charset="0"/>
                <a:ea typeface="Calibri" panose="020F0502020204030204" pitchFamily="34" charset="0"/>
              </a:rPr>
              <a:t>Benefits checks etc (</a:t>
            </a:r>
            <a:r>
              <a:rPr lang="en-GB" sz="1600" dirty="0" err="1">
                <a:solidFill>
                  <a:srgbClr val="000000"/>
                </a:solidFill>
                <a:effectLst/>
                <a:latin typeface="Calibri" panose="020F0502020204030204" pitchFamily="34" charset="0"/>
                <a:ea typeface="Calibri" panose="020F0502020204030204" pitchFamily="34" charset="0"/>
              </a:rPr>
              <a:t>HertsHelp</a:t>
            </a:r>
            <a:r>
              <a:rPr lang="en-GB" sz="1600" dirty="0">
                <a:solidFill>
                  <a:srgbClr val="000000"/>
                </a:solidFill>
                <a:effectLst/>
                <a:latin typeface="Calibri" panose="020F0502020204030204" pitchFamily="34" charset="0"/>
                <a:ea typeface="Calibri" panose="020F0502020204030204" pitchFamily="34" charset="0"/>
              </a:rPr>
              <a:t> and Essex Wellbeing Service)</a:t>
            </a:r>
            <a:endParaRPr lang="en-GB" sz="1600" dirty="0">
              <a:solidFill>
                <a:srgbClr val="000000"/>
              </a:solidFill>
              <a:effectLst/>
              <a:latin typeface="Poppins" panose="00000500000000000000" pitchFamily="2" charset="0"/>
              <a:ea typeface="Calibri" panose="020F0502020204030204" pitchFamily="34" charset="0"/>
            </a:endParaRPr>
          </a:p>
          <a:p>
            <a:pPr marL="342900" lvl="0" indent="-342900">
              <a:lnSpc>
                <a:spcPct val="107000"/>
              </a:lnSpc>
              <a:buFont typeface="Symbol" panose="05050102010706020507" pitchFamily="18" charset="2"/>
              <a:buChar char=""/>
            </a:pP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600" dirty="0">
                <a:solidFill>
                  <a:srgbClr val="000000"/>
                </a:solidFill>
                <a:effectLst/>
                <a:latin typeface="Calibri" panose="020F0502020204030204" pitchFamily="34" charset="0"/>
                <a:ea typeface="Calibri" panose="020F0502020204030204" pitchFamily="34" charset="0"/>
              </a:rPr>
              <a:t> </a:t>
            </a:r>
            <a:endParaRPr lang="en-GB" sz="1600" dirty="0">
              <a:solidFill>
                <a:srgbClr val="000000"/>
              </a:solidFill>
              <a:effectLst/>
              <a:latin typeface="Poppins" panose="00000500000000000000" pitchFamily="2" charset="0"/>
              <a:ea typeface="Calibri" panose="020F0502020204030204" pitchFamily="34" charset="0"/>
            </a:endParaRPr>
          </a:p>
        </p:txBody>
      </p:sp>
      <p:sp>
        <p:nvSpPr>
          <p:cNvPr id="2" name="Slide Number Placeholder 1">
            <a:extLst>
              <a:ext uri="{FF2B5EF4-FFF2-40B4-BE49-F238E27FC236}">
                <a16:creationId xmlns:a16="http://schemas.microsoft.com/office/drawing/2014/main" id="{5717AE40-8C7B-9E1D-F4BF-07A7FEE5F198}"/>
              </a:ext>
            </a:extLst>
          </p:cNvPr>
          <p:cNvSpPr>
            <a:spLocks noGrp="1"/>
          </p:cNvSpPr>
          <p:nvPr>
            <p:ph type="sldNum" sz="quarter" idx="12"/>
          </p:nvPr>
        </p:nvSpPr>
        <p:spPr/>
        <p:txBody>
          <a:bodyPr/>
          <a:lstStyle/>
          <a:p>
            <a:fld id="{B04EDF67-18F1-4E70-A807-71C9BB4333C2}" type="slidenum">
              <a:rPr lang="en-GB" smtClean="0"/>
              <a:t>7</a:t>
            </a:fld>
            <a:endParaRPr lang="en-GB"/>
          </a:p>
        </p:txBody>
      </p:sp>
      <p:sp>
        <p:nvSpPr>
          <p:cNvPr id="3" name="Title 2">
            <a:extLst>
              <a:ext uri="{FF2B5EF4-FFF2-40B4-BE49-F238E27FC236}">
                <a16:creationId xmlns:a16="http://schemas.microsoft.com/office/drawing/2014/main" id="{167A8BFF-A757-DDDA-8631-8C9DDE874DBE}"/>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Slide 7</a:t>
            </a:r>
            <a:endParaRPr lang="en-GB" dirty="0"/>
          </a:p>
        </p:txBody>
      </p:sp>
    </p:spTree>
    <p:extLst>
      <p:ext uri="{BB962C8B-B14F-4D97-AF65-F5344CB8AC3E}">
        <p14:creationId xmlns:p14="http://schemas.microsoft.com/office/powerpoint/2010/main" val="2650929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400839-A9C5-3B6C-1744-3673329F132B}"/>
              </a:ext>
            </a:extLst>
          </p:cNvPr>
          <p:cNvSpPr txBox="1"/>
          <p:nvPr/>
        </p:nvSpPr>
        <p:spPr>
          <a:xfrm>
            <a:off x="654518" y="154004"/>
            <a:ext cx="10376034" cy="7142725"/>
          </a:xfrm>
          <a:prstGeom prst="rect">
            <a:avLst/>
          </a:prstGeom>
          <a:noFill/>
        </p:spPr>
        <p:txBody>
          <a:bodyPr wrap="square">
            <a:sp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GB" sz="3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Calibri Light" panose="020F0302020204030204" pitchFamily="34" charset="0"/>
                <a:cs typeface="Arial" panose="020B0604020202020204" pitchFamily="34" charset="0"/>
              </a:rPr>
              <a:t>Identifying Carers</a:t>
            </a: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We know that there are many unpaid/family carers who do not identify themselves as a Carer, and in turn are not receiving support which is available in their communities. </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Below some suggested ideas of ways to help with identification and support:-  </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Best ways to help them include:</a:t>
            </a:r>
            <a:endParaRPr kumimoji="0" lang="en-GB"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Making sure surgeries have information on TV screens, posters, leaflets as well as on their practice website, outlining what it means to be an unpaid carer and the help that is available</a:t>
            </a: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Consider being proactive, encouraging patients to self-identify via letters, text messages and emails to patients asking whether they have taken on caring responsibilities.  Obvious opportunities to do this include Carers Week in June, Carers Rights Day in November and Young Carers Action Day in March. </a:t>
            </a: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Proactively asking patients if they have a Carer, or if they are a Carer and making sure they are registered appropriately with the practice</a:t>
            </a: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Telling them about local carers’ organisations: Action for Family Carers (West Essex) </a:t>
            </a:r>
            <a:r>
              <a:rPr kumimoji="0" lang="en-GB"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2"/>
              </a:rPr>
              <a:t>Contact Us | Action for family carers (affc.org.uk)</a:t>
            </a: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Telling them about generic support available from the voluntary sector if they are not ready to see themselves as a ‘carer’ via </a:t>
            </a:r>
            <a:r>
              <a:rPr kumimoji="0" lang="en-GB" b="0" i="0" u="sng" strike="noStrike" kern="1200" cap="none" spc="0" normalizeH="0" baseline="0" noProof="0" dirty="0">
                <a:ln>
                  <a:noFill/>
                </a:ln>
                <a:solidFill>
                  <a:srgbClr val="0000FF"/>
                </a:solidFill>
                <a:effectLst/>
                <a:uLnTx/>
                <a:uFillTx/>
                <a:latin typeface="Calibri" panose="020F0502020204030204" pitchFamily="34" charset="0"/>
                <a:ea typeface="Calibri" panose="020F0502020204030204" pitchFamily="34" charset="0"/>
                <a:cs typeface="Times New Roman" panose="02020603050405020304" pitchFamily="18" charset="0"/>
                <a:hlinkClick r:id="rId3"/>
              </a:rPr>
              <a:t>Essex Wellbeing Service</a:t>
            </a:r>
            <a:endParaRPr kumimoji="0" lang="en-GB"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Referring them to your social prescribing link worker to discuss.  Sometimes these issues take time to explore</a:t>
            </a:r>
          </a:p>
          <a:p>
            <a:pPr marL="0" marR="0" lvl="0" indent="0" algn="l" defTabSz="457200" rtl="0" eaLnBrk="1" fontAlgn="auto" latinLnBrk="0" hangingPunct="1">
              <a:lnSpc>
                <a:spcPct val="107000"/>
              </a:lnSpc>
              <a:spcBef>
                <a:spcPts val="0"/>
              </a:spcBef>
              <a:spcAft>
                <a:spcPts val="800"/>
              </a:spcAft>
              <a:buClrTx/>
              <a:buSzTx/>
              <a:buFontTx/>
              <a:buNone/>
              <a:tabLst/>
              <a:defRPr/>
            </a:pPr>
            <a:r>
              <a:rPr kumimoji="0" lang="en-GB"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mn-cs"/>
              </a:rPr>
              <a:t> </a:t>
            </a:r>
            <a:endParaRPr kumimoji="0" lang="en-GB" sz="2000" b="0" i="0" u="none" strike="noStrike" kern="1200" cap="none" spc="0" normalizeH="0" baseline="0" noProof="0" dirty="0">
              <a:ln>
                <a:noFill/>
              </a:ln>
              <a:solidFill>
                <a:srgbClr val="000000"/>
              </a:solidFill>
              <a:effectLst/>
              <a:uLnTx/>
              <a:uFillTx/>
              <a:latin typeface="Poppins" panose="00000500000000000000" pitchFamily="2" charset="0"/>
              <a:ea typeface="Calibri" panose="020F0502020204030204" pitchFamily="34" charset="0"/>
              <a:cs typeface="+mn-cs"/>
            </a:endParaRPr>
          </a:p>
        </p:txBody>
      </p:sp>
      <p:sp>
        <p:nvSpPr>
          <p:cNvPr id="2" name="Slide Number Placeholder 1">
            <a:extLst>
              <a:ext uri="{FF2B5EF4-FFF2-40B4-BE49-F238E27FC236}">
                <a16:creationId xmlns:a16="http://schemas.microsoft.com/office/drawing/2014/main" id="{5717AE40-8C7B-9E1D-F4BF-07A7FEE5F19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04EDF67-18F1-4E70-A807-71C9BB4333C2}"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4D3E2224-BEAA-A5B3-ABFF-AA4FE438D7B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Slide 8</a:t>
            </a:r>
            <a:endParaRPr lang="en-GB" dirty="0"/>
          </a:p>
        </p:txBody>
      </p:sp>
    </p:spTree>
    <p:extLst>
      <p:ext uri="{BB962C8B-B14F-4D97-AF65-F5344CB8AC3E}">
        <p14:creationId xmlns:p14="http://schemas.microsoft.com/office/powerpoint/2010/main" val="410818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1CD76A-3E42-A28C-62B3-A688595ACE1D}"/>
              </a:ext>
            </a:extLst>
          </p:cNvPr>
          <p:cNvSpPr/>
          <p:nvPr/>
        </p:nvSpPr>
        <p:spPr>
          <a:xfrm>
            <a:off x="1849262" y="2228671"/>
            <a:ext cx="8493480" cy="1200329"/>
          </a:xfrm>
          <a:prstGeom prst="rect">
            <a:avLst/>
          </a:prstGeom>
          <a:noFill/>
        </p:spPr>
        <p:txBody>
          <a:bodyPr wrap="none" lIns="91440" tIns="45720" rIns="91440" bIns="45720">
            <a:spAutoFit/>
          </a:bodyPr>
          <a:lstStyle/>
          <a:p>
            <a:pPr algn="ctr"/>
            <a:r>
              <a:rPr lang="en-US" sz="7200" dirty="0">
                <a:ln w="0"/>
                <a:effectLst>
                  <a:outerShdw blurRad="38100" dist="19050" dir="2700000" algn="tl" rotWithShape="0">
                    <a:schemeClr val="dk1">
                      <a:alpha val="40000"/>
                    </a:schemeClr>
                  </a:outerShdw>
                </a:effectLst>
              </a:rPr>
              <a:t>Resources for Patients</a:t>
            </a:r>
            <a:endParaRPr lang="en-US" sz="7200" b="0" cap="none" spc="0" dirty="0">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0486AE40-569A-DD0A-C319-D47915A67794}"/>
              </a:ext>
            </a:extLst>
          </p:cNvPr>
          <p:cNvSpPr>
            <a:spLocks noGrp="1"/>
          </p:cNvSpPr>
          <p:nvPr>
            <p:ph type="title"/>
          </p:nvPr>
        </p:nvSpPr>
        <p:spPr>
          <a:xfrm>
            <a:off x="453600" y="-1325563"/>
            <a:ext cx="11368102" cy="1325563"/>
          </a:xfrm>
        </p:spPr>
        <p:txBody>
          <a:bodyPr vert="horz" lIns="91440" tIns="45720" rIns="91440" bIns="45720" rtlCol="0" anchor="b">
            <a:normAutofit/>
          </a:bodyPr>
          <a:lstStyle/>
          <a:p>
            <a:r>
              <a:rPr lang="en-US" dirty="0"/>
              <a:t>Slide 9</a:t>
            </a:r>
            <a:endParaRPr lang="en-GB" dirty="0"/>
          </a:p>
        </p:txBody>
      </p:sp>
    </p:spTree>
    <p:extLst>
      <p:ext uri="{BB962C8B-B14F-4D97-AF65-F5344CB8AC3E}">
        <p14:creationId xmlns:p14="http://schemas.microsoft.com/office/powerpoint/2010/main" val="64072125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Theme">
  <a:themeElements>
    <a:clrScheme name="HWEICS">
      <a:dk1>
        <a:srgbClr val="000000"/>
      </a:dk1>
      <a:lt1>
        <a:srgbClr val="FFFFFF"/>
      </a:lt1>
      <a:dk2>
        <a:srgbClr val="007265"/>
      </a:dk2>
      <a:lt2>
        <a:srgbClr val="E7E6E6"/>
      </a:lt2>
      <a:accent1>
        <a:srgbClr val="FF504E"/>
      </a:accent1>
      <a:accent2>
        <a:srgbClr val="009CD8"/>
      </a:accent2>
      <a:accent3>
        <a:srgbClr val="70309F"/>
      </a:accent3>
      <a:accent4>
        <a:srgbClr val="F46403"/>
      </a:accent4>
      <a:accent5>
        <a:srgbClr val="AE2572"/>
      </a:accent5>
      <a:accent6>
        <a:srgbClr val="FEC000"/>
      </a:accent6>
      <a:hlink>
        <a:srgbClr val="00B2F6"/>
      </a:hlink>
      <a:folHlink>
        <a:srgbClr val="E3309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709</TotalTime>
  <Words>2214</Words>
  <Application>Microsoft Office PowerPoint</Application>
  <PresentationFormat>Widescreen</PresentationFormat>
  <Paragraphs>132</Paragraphs>
  <Slides>12</Slides>
  <Notes>0</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12</vt:i4>
      </vt:variant>
    </vt:vector>
  </HeadingPairs>
  <TitlesOfParts>
    <vt:vector size="21" baseType="lpstr">
      <vt:lpstr>Aptos</vt:lpstr>
      <vt:lpstr>Arial</vt:lpstr>
      <vt:lpstr>Calibri</vt:lpstr>
      <vt:lpstr>Calibri Light</vt:lpstr>
      <vt:lpstr>Poppins</vt:lpstr>
      <vt:lpstr>Symbol</vt:lpstr>
      <vt:lpstr>Times New Roman</vt:lpstr>
      <vt:lpstr>Office Theme</vt:lpstr>
      <vt:lpstr>1_Office Theme</vt:lpstr>
      <vt:lpstr>Slide 1</vt:lpstr>
      <vt:lpstr>Slide 2</vt:lpstr>
      <vt:lpstr>Why Carers? Rationale for focusing on Carers’ Health</vt:lpstr>
      <vt:lpstr>2024 Darzi Report on Carers</vt:lpstr>
      <vt:lpstr>Slide 5</vt:lpstr>
      <vt:lpstr>Enhanced Commissioning Framework and Carers 2024-2025</vt:lpstr>
      <vt:lpstr>Slide 7</vt:lpstr>
      <vt:lpstr>Slide 8</vt:lpstr>
      <vt:lpstr>Slide 9</vt:lpstr>
      <vt:lpstr>Useful resources and links for sharing with Carers: Practice Facing Support Pack</vt:lpstr>
      <vt:lpstr>Slide 11</vt:lpstr>
      <vt:lpstr>Slide 12</vt:lpstr>
    </vt:vector>
  </TitlesOfParts>
  <Company>NHS HBL 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Simon (NHS HERTFORDSHIRE AND WEST ESSEX ICB - 07H)</dc:creator>
  <cp:lastModifiedBy>Katy Morson</cp:lastModifiedBy>
  <cp:revision>97</cp:revision>
  <dcterms:created xsi:type="dcterms:W3CDTF">2024-05-17T14:44:25Z</dcterms:created>
  <dcterms:modified xsi:type="dcterms:W3CDTF">2025-02-17T13:24:09Z</dcterms:modified>
</cp:coreProperties>
</file>